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9"/>
  </p:notesMasterIdLst>
  <p:sldIdLst>
    <p:sldId id="256" r:id="rId2"/>
    <p:sldId id="276" r:id="rId3"/>
    <p:sldId id="280" r:id="rId4"/>
    <p:sldId id="257" r:id="rId5"/>
    <p:sldId id="281" r:id="rId6"/>
    <p:sldId id="283" r:id="rId7"/>
    <p:sldId id="284" r:id="rId8"/>
    <p:sldId id="285" r:id="rId9"/>
    <p:sldId id="286" r:id="rId10"/>
    <p:sldId id="287" r:id="rId11"/>
    <p:sldId id="260" r:id="rId12"/>
    <p:sldId id="261" r:id="rId13"/>
    <p:sldId id="272" r:id="rId14"/>
    <p:sldId id="273" r:id="rId15"/>
    <p:sldId id="274" r:id="rId16"/>
    <p:sldId id="265" r:id="rId17"/>
    <p:sldId id="278"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27E8CD-A4D9-4E9D-867A-6A6785A87942}">
          <p14:sldIdLst>
            <p14:sldId id="256"/>
            <p14:sldId id="276"/>
            <p14:sldId id="280"/>
            <p14:sldId id="257"/>
          </p14:sldIdLst>
        </p14:section>
        <p14:section name="Untitled Section" id="{E14E8637-5729-4DB7-9DA6-83D62D7947B2}">
          <p14:sldIdLst>
            <p14:sldId id="281"/>
            <p14:sldId id="283"/>
            <p14:sldId id="284"/>
            <p14:sldId id="285"/>
            <p14:sldId id="286"/>
            <p14:sldId id="287"/>
            <p14:sldId id="260"/>
            <p14:sldId id="261"/>
            <p14:sldId id="272"/>
            <p14:sldId id="273"/>
            <p14:sldId id="274"/>
            <p14:sldId id="265"/>
            <p14:sldId id="2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0" d="100"/>
          <a:sy n="100" d="100"/>
        </p:scale>
        <p:origin x="78" y="264"/>
      </p:cViewPr>
      <p:guideLst/>
    </p:cSldViewPr>
  </p:slideViewPr>
  <p:notesTextViewPr>
    <p:cViewPr>
      <p:scale>
        <a:sx n="1" d="1"/>
        <a:sy n="1" d="1"/>
      </p:scale>
      <p:origin x="0" y="0"/>
    </p:cViewPr>
  </p:notesTextViewPr>
  <p:notesViewPr>
    <p:cSldViewPr snapToGrid="0">
      <p:cViewPr varScale="1">
        <p:scale>
          <a:sx n="40" d="100"/>
          <a:sy n="40" d="100"/>
        </p:scale>
        <p:origin x="2359"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8476" cy="466724"/>
          </a:xfrm>
          <a:prstGeom prst="rect">
            <a:avLst/>
          </a:prstGeom>
        </p:spPr>
        <p:txBody>
          <a:bodyPr vert="horz" lIns="90668" tIns="45334" rIns="90668" bIns="45334" rtlCol="0"/>
          <a:lstStyle>
            <a:lvl1pPr algn="l">
              <a:defRPr sz="1100"/>
            </a:lvl1pPr>
          </a:lstStyle>
          <a:p>
            <a:endParaRPr lang="en-US"/>
          </a:p>
        </p:txBody>
      </p:sp>
      <p:sp>
        <p:nvSpPr>
          <p:cNvPr id="3" name="Date Placeholder 2"/>
          <p:cNvSpPr>
            <a:spLocks noGrp="1"/>
          </p:cNvSpPr>
          <p:nvPr>
            <p:ph type="dt" idx="1"/>
          </p:nvPr>
        </p:nvSpPr>
        <p:spPr>
          <a:xfrm>
            <a:off x="3970339" y="3"/>
            <a:ext cx="3038476" cy="466724"/>
          </a:xfrm>
          <a:prstGeom prst="rect">
            <a:avLst/>
          </a:prstGeom>
        </p:spPr>
        <p:txBody>
          <a:bodyPr vert="horz" lIns="90668" tIns="45334" rIns="90668" bIns="45334" rtlCol="0"/>
          <a:lstStyle>
            <a:lvl1pPr algn="r">
              <a:defRPr sz="1100"/>
            </a:lvl1pPr>
          </a:lstStyle>
          <a:p>
            <a:fld id="{0756743C-1D67-4656-A95C-98056007A839}" type="datetimeFigureOut">
              <a:rPr lang="en-US" smtClean="0"/>
              <a:t>6/1/2021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0668" tIns="45334" rIns="90668" bIns="45334" rtlCol="0" anchor="ctr"/>
          <a:lstStyle/>
          <a:p>
            <a:endParaRPr lang="en-US"/>
          </a:p>
        </p:txBody>
      </p:sp>
      <p:sp>
        <p:nvSpPr>
          <p:cNvPr id="5" name="Notes Placeholder 4"/>
          <p:cNvSpPr>
            <a:spLocks noGrp="1"/>
          </p:cNvSpPr>
          <p:nvPr>
            <p:ph type="body" sz="quarter" idx="3"/>
          </p:nvPr>
        </p:nvSpPr>
        <p:spPr>
          <a:xfrm>
            <a:off x="701676" y="4473576"/>
            <a:ext cx="5607050" cy="3660774"/>
          </a:xfrm>
          <a:prstGeom prst="rect">
            <a:avLst/>
          </a:prstGeom>
        </p:spPr>
        <p:txBody>
          <a:bodyPr vert="horz" lIns="90668" tIns="45334" rIns="90668" bIns="4533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8476" cy="466724"/>
          </a:xfrm>
          <a:prstGeom prst="rect">
            <a:avLst/>
          </a:prstGeom>
        </p:spPr>
        <p:txBody>
          <a:bodyPr vert="horz" lIns="90668" tIns="45334" rIns="90668" bIns="45334" rtlCol="0" anchor="b"/>
          <a:lstStyle>
            <a:lvl1pPr algn="l">
              <a:defRPr sz="1100"/>
            </a:lvl1pPr>
          </a:lstStyle>
          <a:p>
            <a:endParaRPr lang="en-US"/>
          </a:p>
        </p:txBody>
      </p:sp>
      <p:sp>
        <p:nvSpPr>
          <p:cNvPr id="7" name="Slide Number Placeholder 6"/>
          <p:cNvSpPr>
            <a:spLocks noGrp="1"/>
          </p:cNvSpPr>
          <p:nvPr>
            <p:ph type="sldNum" sz="quarter" idx="5"/>
          </p:nvPr>
        </p:nvSpPr>
        <p:spPr>
          <a:xfrm>
            <a:off x="3970339" y="8829676"/>
            <a:ext cx="3038476" cy="466724"/>
          </a:xfrm>
          <a:prstGeom prst="rect">
            <a:avLst/>
          </a:prstGeom>
        </p:spPr>
        <p:txBody>
          <a:bodyPr vert="horz" lIns="90668" tIns="45334" rIns="90668" bIns="45334" rtlCol="0" anchor="b"/>
          <a:lstStyle>
            <a:lvl1pPr algn="r">
              <a:defRPr sz="1100"/>
            </a:lvl1pPr>
          </a:lstStyle>
          <a:p>
            <a:fld id="{33496518-A272-4E48-9EE0-58D7EA452E2C}" type="slidenum">
              <a:rPr lang="en-US" smtClean="0"/>
              <a:t>‹#›</a:t>
            </a:fld>
            <a:endParaRPr lang="en-US"/>
          </a:p>
        </p:txBody>
      </p:sp>
    </p:spTree>
    <p:extLst>
      <p:ext uri="{BB962C8B-B14F-4D97-AF65-F5344CB8AC3E}">
        <p14:creationId xmlns:p14="http://schemas.microsoft.com/office/powerpoint/2010/main" val="113346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496518-A272-4E48-9EE0-58D7EA452E2C}" type="slidenum">
              <a:rPr lang="en-US" smtClean="0"/>
              <a:t>1</a:t>
            </a:fld>
            <a:endParaRPr lang="en-US"/>
          </a:p>
        </p:txBody>
      </p:sp>
    </p:spTree>
    <p:extLst>
      <p:ext uri="{BB962C8B-B14F-4D97-AF65-F5344CB8AC3E}">
        <p14:creationId xmlns:p14="http://schemas.microsoft.com/office/powerpoint/2010/main" val="158751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496518-A272-4E48-9EE0-58D7EA452E2C}" type="slidenum">
              <a:rPr lang="en-US" smtClean="0"/>
              <a:t>4</a:t>
            </a:fld>
            <a:endParaRPr lang="en-US"/>
          </a:p>
        </p:txBody>
      </p:sp>
    </p:spTree>
    <p:extLst>
      <p:ext uri="{BB962C8B-B14F-4D97-AF65-F5344CB8AC3E}">
        <p14:creationId xmlns:p14="http://schemas.microsoft.com/office/powerpoint/2010/main" val="45690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496518-A272-4E48-9EE0-58D7EA452E2C}" type="slidenum">
              <a:rPr lang="en-US" smtClean="0"/>
              <a:t>11</a:t>
            </a:fld>
            <a:endParaRPr lang="en-US"/>
          </a:p>
        </p:txBody>
      </p:sp>
    </p:spTree>
    <p:extLst>
      <p:ext uri="{BB962C8B-B14F-4D97-AF65-F5344CB8AC3E}">
        <p14:creationId xmlns:p14="http://schemas.microsoft.com/office/powerpoint/2010/main" val="80409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496518-A272-4E48-9EE0-58D7EA452E2C}" type="slidenum">
              <a:rPr lang="en-US" smtClean="0"/>
              <a:t>12</a:t>
            </a:fld>
            <a:endParaRPr lang="en-US"/>
          </a:p>
        </p:txBody>
      </p:sp>
    </p:spTree>
    <p:extLst>
      <p:ext uri="{BB962C8B-B14F-4D97-AF65-F5344CB8AC3E}">
        <p14:creationId xmlns:p14="http://schemas.microsoft.com/office/powerpoint/2010/main" val="2045303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496518-A272-4E48-9EE0-58D7EA452E2C}" type="slidenum">
              <a:rPr lang="en-US" smtClean="0"/>
              <a:t>13</a:t>
            </a:fld>
            <a:endParaRPr lang="en-US"/>
          </a:p>
        </p:txBody>
      </p:sp>
    </p:spTree>
    <p:extLst>
      <p:ext uri="{BB962C8B-B14F-4D97-AF65-F5344CB8AC3E}">
        <p14:creationId xmlns:p14="http://schemas.microsoft.com/office/powerpoint/2010/main" val="64514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496518-A272-4E48-9EE0-58D7EA452E2C}" type="slidenum">
              <a:rPr lang="en-US" smtClean="0"/>
              <a:t>14</a:t>
            </a:fld>
            <a:endParaRPr lang="en-US"/>
          </a:p>
        </p:txBody>
      </p:sp>
    </p:spTree>
    <p:extLst>
      <p:ext uri="{BB962C8B-B14F-4D97-AF65-F5344CB8AC3E}">
        <p14:creationId xmlns:p14="http://schemas.microsoft.com/office/powerpoint/2010/main" val="304054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496518-A272-4E48-9EE0-58D7EA452E2C}" type="slidenum">
              <a:rPr lang="en-US" smtClean="0"/>
              <a:t>15</a:t>
            </a:fld>
            <a:endParaRPr lang="en-US"/>
          </a:p>
        </p:txBody>
      </p:sp>
    </p:spTree>
    <p:extLst>
      <p:ext uri="{BB962C8B-B14F-4D97-AF65-F5344CB8AC3E}">
        <p14:creationId xmlns:p14="http://schemas.microsoft.com/office/powerpoint/2010/main" val="356497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496518-A272-4E48-9EE0-58D7EA452E2C}" type="slidenum">
              <a:rPr lang="en-US" smtClean="0"/>
              <a:t>16</a:t>
            </a:fld>
            <a:endParaRPr lang="en-US"/>
          </a:p>
        </p:txBody>
      </p:sp>
    </p:spTree>
    <p:extLst>
      <p:ext uri="{BB962C8B-B14F-4D97-AF65-F5344CB8AC3E}">
        <p14:creationId xmlns:p14="http://schemas.microsoft.com/office/powerpoint/2010/main" val="2675850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4C115F-3D90-4CA4-BA0A-147D447803F3}" type="datetime1">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7458-F5B5-4F3B-92BD-A0B88DF89B2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331287"/>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02D89A-FEAE-4685-8740-837CC913B311}" type="datetime1">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7458-F5B5-4F3B-92BD-A0B88DF89B22}" type="slidenum">
              <a:rPr lang="en-US" smtClean="0"/>
              <a:t>‹#›</a:t>
            </a:fld>
            <a:endParaRPr lang="en-US"/>
          </a:p>
        </p:txBody>
      </p:sp>
    </p:spTree>
    <p:extLst>
      <p:ext uri="{BB962C8B-B14F-4D97-AF65-F5344CB8AC3E}">
        <p14:creationId xmlns:p14="http://schemas.microsoft.com/office/powerpoint/2010/main" val="3756936383"/>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87CA41-F239-498D-9AAD-4FD86A306E8B}" type="datetime1">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7458-F5B5-4F3B-92BD-A0B88DF89B22}" type="slidenum">
              <a:rPr lang="en-US" smtClean="0"/>
              <a:t>‹#›</a:t>
            </a:fld>
            <a:endParaRPr lang="en-US"/>
          </a:p>
        </p:txBody>
      </p:sp>
    </p:spTree>
    <p:extLst>
      <p:ext uri="{BB962C8B-B14F-4D97-AF65-F5344CB8AC3E}">
        <p14:creationId xmlns:p14="http://schemas.microsoft.com/office/powerpoint/2010/main" val="317720954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F83CA-1668-47AF-988E-DE5044643526}" type="datetime1">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7458-F5B5-4F3B-92BD-A0B88DF89B22}" type="slidenum">
              <a:rPr lang="en-US" smtClean="0"/>
              <a:t>‹#›</a:t>
            </a:fld>
            <a:endParaRPr lang="en-US"/>
          </a:p>
        </p:txBody>
      </p:sp>
    </p:spTree>
    <p:extLst>
      <p:ext uri="{BB962C8B-B14F-4D97-AF65-F5344CB8AC3E}">
        <p14:creationId xmlns:p14="http://schemas.microsoft.com/office/powerpoint/2010/main" val="196794334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0D9EBC-A54C-4DA0-9272-0815D2CBBD3B}" type="datetime1">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7458-F5B5-4F3B-92BD-A0B88DF89B2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11852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FD427B-88F5-4D77-A062-525732AB0747}" type="datetime1">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7458-F5B5-4F3B-92BD-A0B88DF89B22}" type="slidenum">
              <a:rPr lang="en-US" smtClean="0"/>
              <a:t>‹#›</a:t>
            </a:fld>
            <a:endParaRPr lang="en-US"/>
          </a:p>
        </p:txBody>
      </p:sp>
    </p:spTree>
    <p:extLst>
      <p:ext uri="{BB962C8B-B14F-4D97-AF65-F5344CB8AC3E}">
        <p14:creationId xmlns:p14="http://schemas.microsoft.com/office/powerpoint/2010/main" val="175744469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C83D13-7EB7-40D7-83A4-B837A67453DF}" type="datetime1">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17458-F5B5-4F3B-92BD-A0B88DF89B22}" type="slidenum">
              <a:rPr lang="en-US" smtClean="0"/>
              <a:t>‹#›</a:t>
            </a:fld>
            <a:endParaRPr lang="en-US"/>
          </a:p>
        </p:txBody>
      </p:sp>
    </p:spTree>
    <p:extLst>
      <p:ext uri="{BB962C8B-B14F-4D97-AF65-F5344CB8AC3E}">
        <p14:creationId xmlns:p14="http://schemas.microsoft.com/office/powerpoint/2010/main" val="178598292"/>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673DB5-2323-4048-B7A4-109D683FA1F0}" type="datetime1">
              <a:rPr lang="en-US" smtClean="0"/>
              <a:t>6/1/2021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17458-F5B5-4F3B-92BD-A0B88DF89B22}" type="slidenum">
              <a:rPr lang="en-US" smtClean="0"/>
              <a:t>‹#›</a:t>
            </a:fld>
            <a:endParaRPr lang="en-US"/>
          </a:p>
        </p:txBody>
      </p:sp>
    </p:spTree>
    <p:extLst>
      <p:ext uri="{BB962C8B-B14F-4D97-AF65-F5344CB8AC3E}">
        <p14:creationId xmlns:p14="http://schemas.microsoft.com/office/powerpoint/2010/main" val="244525914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FD3F3A-2513-4801-9BF3-3B03AABE8D93}" type="datetime1">
              <a:rPr lang="en-US" smtClean="0"/>
              <a:t>6/1/2021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B17458-F5B5-4F3B-92BD-A0B88DF89B22}" type="slidenum">
              <a:rPr lang="en-US" smtClean="0"/>
              <a:t>‹#›</a:t>
            </a:fld>
            <a:endParaRPr lang="en-US"/>
          </a:p>
        </p:txBody>
      </p:sp>
    </p:spTree>
    <p:extLst>
      <p:ext uri="{BB962C8B-B14F-4D97-AF65-F5344CB8AC3E}">
        <p14:creationId xmlns:p14="http://schemas.microsoft.com/office/powerpoint/2010/main" val="2551012219"/>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04C7A4C-B749-4E2E-8789-E2F052F822CB}" type="datetime1">
              <a:rPr lang="en-US" smtClean="0"/>
              <a:t>6/1/2021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B17458-F5B5-4F3B-92BD-A0B88DF89B22}" type="slidenum">
              <a:rPr lang="en-US" smtClean="0"/>
              <a:t>‹#›</a:t>
            </a:fld>
            <a:endParaRPr lang="en-US"/>
          </a:p>
        </p:txBody>
      </p:sp>
    </p:spTree>
    <p:extLst>
      <p:ext uri="{BB962C8B-B14F-4D97-AF65-F5344CB8AC3E}">
        <p14:creationId xmlns:p14="http://schemas.microsoft.com/office/powerpoint/2010/main" val="2319869944"/>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EFD18B-0697-49A8-B52F-E7BA66629A0C}" type="datetime1">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7458-F5B5-4F3B-92BD-A0B88DF89B22}" type="slidenum">
              <a:rPr lang="en-US" smtClean="0"/>
              <a:t>‹#›</a:t>
            </a:fld>
            <a:endParaRPr lang="en-US"/>
          </a:p>
        </p:txBody>
      </p:sp>
    </p:spTree>
    <p:extLst>
      <p:ext uri="{BB962C8B-B14F-4D97-AF65-F5344CB8AC3E}">
        <p14:creationId xmlns:p14="http://schemas.microsoft.com/office/powerpoint/2010/main" val="4275269822"/>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6AFC490-2F5A-461D-8440-6C23C8B58ADA}" type="datetime1">
              <a:rPr lang="en-US" smtClean="0"/>
              <a:t>6/1/2021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B17458-F5B5-4F3B-92BD-A0B88DF89B2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5764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med">
    <p:pull/>
  </p:transition>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hyperlink" Target="mailto:ltegtmeier@dutchessfair.com" TargetMode="External"/><Relationship Id="rId2" Type="http://schemas.openxmlformats.org/officeDocument/2006/relationships/hyperlink" Target="mailto:entries@dutchessfair.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6466-F5A6-4793-80DB-8C96A1495FD8}"/>
              </a:ext>
            </a:extLst>
          </p:cNvPr>
          <p:cNvSpPr>
            <a:spLocks noGrp="1"/>
          </p:cNvSpPr>
          <p:nvPr>
            <p:ph type="ctrTitle"/>
          </p:nvPr>
        </p:nvSpPr>
        <p:spPr>
          <a:xfrm>
            <a:off x="4607510" y="715679"/>
            <a:ext cx="7451139" cy="3643257"/>
          </a:xfrm>
        </p:spPr>
        <p:txBody>
          <a:bodyPr>
            <a:normAutofit/>
          </a:bodyPr>
          <a:lstStyle/>
          <a:p>
            <a:pPr algn="ctr">
              <a:lnSpc>
                <a:spcPct val="90000"/>
              </a:lnSpc>
            </a:pPr>
            <a:r>
              <a:rPr lang="en-US" sz="4500" dirty="0">
                <a:solidFill>
                  <a:schemeClr val="tx1"/>
                </a:solidFill>
              </a:rPr>
              <a:t>Online Entry instructions for the </a:t>
            </a:r>
            <a:br>
              <a:rPr lang="en-US" sz="4500" dirty="0">
                <a:solidFill>
                  <a:schemeClr val="tx1"/>
                </a:solidFill>
              </a:rPr>
            </a:br>
            <a:r>
              <a:rPr lang="en-US" sz="4500" dirty="0">
                <a:solidFill>
                  <a:schemeClr val="tx1"/>
                </a:solidFill>
              </a:rPr>
              <a:t>Dutchess County Fairgrounds</a:t>
            </a:r>
            <a:br>
              <a:rPr lang="en-US" sz="4500" dirty="0">
                <a:solidFill>
                  <a:srgbClr val="C00000"/>
                </a:solidFill>
              </a:rPr>
            </a:br>
            <a:br>
              <a:rPr lang="en-US" sz="4500" dirty="0">
                <a:solidFill>
                  <a:srgbClr val="C00000"/>
                </a:solidFill>
              </a:rPr>
            </a:br>
            <a:r>
              <a:rPr lang="en-US" sz="4000" dirty="0"/>
              <a:t> </a:t>
            </a:r>
            <a:r>
              <a:rPr lang="en-US" sz="4000"/>
              <a:t>“dutchessfair</a:t>
            </a:r>
            <a:r>
              <a:rPr lang="en-US" sz="4000" dirty="0"/>
              <a:t>.com”</a:t>
            </a:r>
            <a:br>
              <a:rPr lang="en-US" sz="4000" dirty="0"/>
            </a:br>
            <a:endParaRPr lang="en-US" sz="4000" dirty="0"/>
          </a:p>
        </p:txBody>
      </p:sp>
      <p:sp>
        <p:nvSpPr>
          <p:cNvPr id="3" name="Slide Number Placeholder 2">
            <a:extLst>
              <a:ext uri="{FF2B5EF4-FFF2-40B4-BE49-F238E27FC236}">
                <a16:creationId xmlns:a16="http://schemas.microsoft.com/office/drawing/2014/main" id="{0D53F447-9457-4481-871B-FC8D0F57F9FA}"/>
              </a:ext>
            </a:extLst>
          </p:cNvPr>
          <p:cNvSpPr>
            <a:spLocks noGrp="1"/>
          </p:cNvSpPr>
          <p:nvPr>
            <p:ph type="sldNum" sz="quarter" idx="12"/>
          </p:nvPr>
        </p:nvSpPr>
        <p:spPr/>
        <p:txBody>
          <a:bodyPr>
            <a:normAutofit/>
          </a:bodyPr>
          <a:lstStyle/>
          <a:p>
            <a:pPr>
              <a:spcAft>
                <a:spcPts val="600"/>
              </a:spcAft>
            </a:pPr>
            <a:fld id="{B6B17458-F5B5-4F3B-92BD-A0B88DF89B22}" type="slidenum">
              <a:rPr lang="en-US" smtClean="0"/>
              <a:pPr>
                <a:spcAft>
                  <a:spcPts val="600"/>
                </a:spcAft>
              </a:pPr>
              <a:t>1</a:t>
            </a:fld>
            <a:endParaRPr lang="en-US"/>
          </a:p>
        </p:txBody>
      </p:sp>
      <p:pic>
        <p:nvPicPr>
          <p:cNvPr id="5" name="Picture 4" descr="A close up of a logo&#10;&#10;Description automatically generated">
            <a:extLst>
              <a:ext uri="{FF2B5EF4-FFF2-40B4-BE49-F238E27FC236}">
                <a16:creationId xmlns:a16="http://schemas.microsoft.com/office/drawing/2014/main" id="{FDE64084-864A-4A9B-9CD8-99A35B037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341" y="3429000"/>
            <a:ext cx="2936836" cy="699246"/>
          </a:xfrm>
          <a:prstGeom prst="rect">
            <a:avLst/>
          </a:prstGeom>
          <a:effectLst/>
        </p:spPr>
      </p:pic>
      <p:pic>
        <p:nvPicPr>
          <p:cNvPr id="6" name="Picture 5" descr="A picture containing text&#10;&#10;Description automatically generated">
            <a:extLst>
              <a:ext uri="{FF2B5EF4-FFF2-40B4-BE49-F238E27FC236}">
                <a16:creationId xmlns:a16="http://schemas.microsoft.com/office/drawing/2014/main" id="{501AD53A-E44B-418E-9096-4C5F51CAD9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238" y="782654"/>
            <a:ext cx="3949042" cy="2454810"/>
          </a:xfrm>
          <a:prstGeom prst="rect">
            <a:avLst/>
          </a:prstGeom>
        </p:spPr>
      </p:pic>
    </p:spTree>
    <p:extLst>
      <p:ext uri="{BB962C8B-B14F-4D97-AF65-F5344CB8AC3E}">
        <p14:creationId xmlns:p14="http://schemas.microsoft.com/office/powerpoint/2010/main" val="299276987"/>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235CA-4B1A-4177-BB64-F18D3604F4BE}"/>
              </a:ext>
            </a:extLst>
          </p:cNvPr>
          <p:cNvSpPr>
            <a:spLocks noGrp="1"/>
          </p:cNvSpPr>
          <p:nvPr>
            <p:ph type="title"/>
          </p:nvPr>
        </p:nvSpPr>
        <p:spPr>
          <a:xfrm>
            <a:off x="1097280" y="140677"/>
            <a:ext cx="10058400" cy="1596683"/>
          </a:xfrm>
        </p:spPr>
        <p:txBody>
          <a:bodyPr>
            <a:normAutofit/>
          </a:bodyPr>
          <a:lstStyle/>
          <a:p>
            <a:r>
              <a:rPr lang="en-US" sz="1800" dirty="0"/>
              <a:t>On the left is your Passport “Home” page. Please keep all information current! To edit this information simply click on the blue “Edit Info” link.</a:t>
            </a:r>
            <a:br>
              <a:rPr lang="en-US" sz="1800" dirty="0"/>
            </a:br>
            <a:br>
              <a:rPr lang="en-US" sz="1800" dirty="0"/>
            </a:br>
            <a:r>
              <a:rPr lang="en-US" sz="1800" dirty="0"/>
              <a:t>Click on “List of Fairs” in the Search box type “Dutchess” You will see all the competitions we are taking entries for. Currently entries for the ENY Summer Classic are open. Dutchess County Fair entries will open June 1, 2021. To make your entries click on the show and proceed with the entry process.</a:t>
            </a:r>
          </a:p>
        </p:txBody>
      </p:sp>
      <p:pic>
        <p:nvPicPr>
          <p:cNvPr id="6" name="Content Placeholder 5" descr="A screenshot of a cell phone&#10;&#10;Description automatically generated">
            <a:extLst>
              <a:ext uri="{FF2B5EF4-FFF2-40B4-BE49-F238E27FC236}">
                <a16:creationId xmlns:a16="http://schemas.microsoft.com/office/drawing/2014/main" id="{130137B8-C39B-4075-B452-877BC5EBE82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963" y="2314278"/>
            <a:ext cx="4938712" cy="3086694"/>
          </a:xfrm>
        </p:spPr>
      </p:pic>
      <p:pic>
        <p:nvPicPr>
          <p:cNvPr id="8" name="Content Placeholder 7" descr="A screenshot of a social media post&#10;&#10;Description automatically generated">
            <a:extLst>
              <a:ext uri="{FF2B5EF4-FFF2-40B4-BE49-F238E27FC236}">
                <a16:creationId xmlns:a16="http://schemas.microsoft.com/office/drawing/2014/main" id="{98095FC0-BEB4-4752-934D-38B97537407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18238" y="2314774"/>
            <a:ext cx="4937125" cy="3085702"/>
          </a:xfrm>
        </p:spPr>
      </p:pic>
    </p:spTree>
    <p:extLst>
      <p:ext uri="{BB962C8B-B14F-4D97-AF65-F5344CB8AC3E}">
        <p14:creationId xmlns:p14="http://schemas.microsoft.com/office/powerpoint/2010/main" val="419630625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0">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12">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14">
            <a:extLst>
              <a:ext uri="{FF2B5EF4-FFF2-40B4-BE49-F238E27FC236}">
                <a16:creationId xmlns:a16="http://schemas.microsoft.com/office/drawing/2014/main" id="{15746F23-6A4C-4A1F-A0CE-A0C8537D5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97C2173-B11C-4B34-835A-C47B324BB1E5}"/>
              </a:ext>
            </a:extLst>
          </p:cNvPr>
          <p:cNvSpPr txBox="1"/>
          <p:nvPr/>
        </p:nvSpPr>
        <p:spPr>
          <a:xfrm>
            <a:off x="8209304" y="97101"/>
            <a:ext cx="3659139" cy="462508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p>
            <a:pPr defTabSz="914400">
              <a:lnSpc>
                <a:spcPct val="85000"/>
              </a:lnSpc>
              <a:spcBef>
                <a:spcPct val="0"/>
              </a:spcBef>
              <a:spcAft>
                <a:spcPts val="600"/>
              </a:spcAft>
            </a:pPr>
            <a:r>
              <a:rPr lang="en-US" sz="2400" spc="-50" dirty="0">
                <a:solidFill>
                  <a:schemeClr val="tx1">
                    <a:lumMod val="85000"/>
                    <a:lumOff val="15000"/>
                  </a:schemeClr>
                </a:solidFill>
                <a:latin typeface="+mj-lt"/>
                <a:ea typeface="+mj-ea"/>
                <a:cs typeface="+mj-cs"/>
              </a:rPr>
              <a:t>*Choose your Department, Division and Class by using the drop-down menus. </a:t>
            </a:r>
          </a:p>
          <a:p>
            <a:pPr defTabSz="914400">
              <a:lnSpc>
                <a:spcPct val="85000"/>
              </a:lnSpc>
              <a:spcBef>
                <a:spcPct val="0"/>
              </a:spcBef>
              <a:spcAft>
                <a:spcPts val="600"/>
              </a:spcAft>
            </a:pPr>
            <a:r>
              <a:rPr lang="en-US" sz="2400" spc="-50" dirty="0">
                <a:solidFill>
                  <a:schemeClr val="tx1">
                    <a:lumMod val="85000"/>
                    <a:lumOff val="15000"/>
                  </a:schemeClr>
                </a:solidFill>
                <a:latin typeface="+mj-lt"/>
                <a:ea typeface="+mj-ea"/>
                <a:cs typeface="+mj-cs"/>
              </a:rPr>
              <a:t>*Use  “Add Entry to Cart” button to save the class to your cart. </a:t>
            </a:r>
          </a:p>
          <a:p>
            <a:pPr defTabSz="914400">
              <a:lnSpc>
                <a:spcPct val="85000"/>
              </a:lnSpc>
              <a:spcBef>
                <a:spcPct val="0"/>
              </a:spcBef>
              <a:spcAft>
                <a:spcPts val="600"/>
              </a:spcAft>
            </a:pPr>
            <a:r>
              <a:rPr lang="en-US" sz="2400" spc="-50" dirty="0">
                <a:solidFill>
                  <a:schemeClr val="tx1">
                    <a:lumMod val="85000"/>
                    <a:lumOff val="15000"/>
                  </a:schemeClr>
                </a:solidFill>
                <a:latin typeface="+mj-lt"/>
                <a:ea typeface="+mj-ea"/>
                <a:cs typeface="+mj-cs"/>
              </a:rPr>
              <a:t>*The “Cart” will appear along the left-hand column of the screen. </a:t>
            </a:r>
          </a:p>
          <a:p>
            <a:pPr defTabSz="914400">
              <a:lnSpc>
                <a:spcPct val="85000"/>
              </a:lnSpc>
              <a:spcBef>
                <a:spcPct val="0"/>
              </a:spcBef>
              <a:spcAft>
                <a:spcPts val="600"/>
              </a:spcAft>
            </a:pPr>
            <a:r>
              <a:rPr lang="en-US" sz="2400" spc="-50" dirty="0">
                <a:solidFill>
                  <a:schemeClr val="tx1">
                    <a:lumMod val="85000"/>
                    <a:lumOff val="15000"/>
                  </a:schemeClr>
                </a:solidFill>
                <a:latin typeface="+mj-lt"/>
                <a:ea typeface="+mj-ea"/>
                <a:cs typeface="+mj-cs"/>
              </a:rPr>
              <a:t>*The fields with a  blue (*) are required!</a:t>
            </a:r>
          </a:p>
          <a:p>
            <a:pPr defTabSz="914400">
              <a:lnSpc>
                <a:spcPct val="85000"/>
              </a:lnSpc>
              <a:spcBef>
                <a:spcPct val="0"/>
              </a:spcBef>
              <a:spcAft>
                <a:spcPts val="600"/>
              </a:spcAft>
            </a:pPr>
            <a:endParaRPr lang="en-US" sz="2400" spc="-50" dirty="0">
              <a:solidFill>
                <a:schemeClr val="tx1">
                  <a:lumMod val="85000"/>
                  <a:lumOff val="15000"/>
                </a:schemeClr>
              </a:solidFill>
              <a:latin typeface="+mj-lt"/>
              <a:ea typeface="+mj-ea"/>
              <a:cs typeface="+mj-cs"/>
            </a:endParaRPr>
          </a:p>
        </p:txBody>
      </p:sp>
      <p:pic>
        <p:nvPicPr>
          <p:cNvPr id="2" name="Picture 1">
            <a:extLst>
              <a:ext uri="{FF2B5EF4-FFF2-40B4-BE49-F238E27FC236}">
                <a16:creationId xmlns:a16="http://schemas.microsoft.com/office/drawing/2014/main" id="{0DA9716E-6CC8-4A5D-8A1A-9C208C9C2D1E}"/>
              </a:ext>
            </a:extLst>
          </p:cNvPr>
          <p:cNvPicPr/>
          <p:nvPr/>
        </p:nvPicPr>
        <p:blipFill>
          <a:blip r:embed="rId3">
            <a:extLst>
              <a:ext uri="{28A0092B-C50C-407E-A947-70E740481C1C}">
                <a14:useLocalDpi xmlns:a14="http://schemas.microsoft.com/office/drawing/2010/main" val="0"/>
              </a:ext>
            </a:extLst>
          </a:blip>
          <a:srcRect/>
          <a:stretch/>
        </p:blipFill>
        <p:spPr>
          <a:xfrm>
            <a:off x="323557" y="523683"/>
            <a:ext cx="7316807" cy="4625085"/>
          </a:xfrm>
          <a:prstGeom prst="rect">
            <a:avLst/>
          </a:prstGeom>
        </p:spPr>
      </p:pic>
      <p:cxnSp>
        <p:nvCxnSpPr>
          <p:cNvPr id="26" name="Straight Connector 16">
            <a:extLst>
              <a:ext uri="{FF2B5EF4-FFF2-40B4-BE49-F238E27FC236}">
                <a16:creationId xmlns:a16="http://schemas.microsoft.com/office/drawing/2014/main" id="{D9BFE64E-CCE4-4F62-BB14-C7028756C8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7" name="Rectangle 18">
            <a:extLst>
              <a:ext uri="{FF2B5EF4-FFF2-40B4-BE49-F238E27FC236}">
                <a16:creationId xmlns:a16="http://schemas.microsoft.com/office/drawing/2014/main" id="{87CC7517-DC26-4B88-BF95-5D09F3E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D87C466A-2605-4E25-9E19-8E277E2EA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24FC486B-0CE5-4322-A351-753814449EB9}"/>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B6B17458-F5B5-4F3B-92BD-A0B88DF89B22}" type="slidenum">
              <a:rPr lang="en-US" smtClean="0"/>
              <a:pPr defTabSz="914400">
                <a:spcAft>
                  <a:spcPts val="600"/>
                </a:spcAft>
              </a:pPr>
              <a:t>11</a:t>
            </a:fld>
            <a:endParaRPr lang="en-US"/>
          </a:p>
        </p:txBody>
      </p:sp>
    </p:spTree>
    <p:extLst>
      <p:ext uri="{BB962C8B-B14F-4D97-AF65-F5344CB8AC3E}">
        <p14:creationId xmlns:p14="http://schemas.microsoft.com/office/powerpoint/2010/main" val="2101297104"/>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54C17E-4F9A-4AF3-BFC5-C9FBFBA4C78A}"/>
              </a:ext>
            </a:extLst>
          </p:cNvPr>
          <p:cNvSpPr/>
          <p:nvPr/>
        </p:nvSpPr>
        <p:spPr>
          <a:xfrm>
            <a:off x="1283268" y="691949"/>
            <a:ext cx="9144000" cy="4942635"/>
          </a:xfrm>
          <a:prstGeom prst="rect">
            <a:avLst/>
          </a:prstGeom>
          <a:noFill/>
          <a:ln>
            <a:prstDash val="sysDash"/>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Important Notes: </a:t>
            </a:r>
          </a:p>
          <a:p>
            <a:pPr marL="285750" indent="-285750">
              <a:lnSpc>
                <a:spcPct val="107000"/>
              </a:lnSpc>
              <a:spcAft>
                <a:spcPts val="800"/>
              </a:spcAft>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You can navigate through the entry process by using the round buttons at the top of the screen. A check mark will appear when that part of the process is complete. You can go back to review any step at any time.</a:t>
            </a:r>
          </a:p>
          <a:p>
            <a:pPr marL="285750" indent="-285750">
              <a:lnSpc>
                <a:spcPct val="107000"/>
              </a:lnSpc>
              <a:spcAft>
                <a:spcPts val="800"/>
              </a:spcAft>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If you do not have the required information your “Cart” can be saved by clicking the “Save” button. You can go in later with your name and password and update the information.</a:t>
            </a:r>
          </a:p>
          <a:p>
            <a:pPr marL="285750" indent="-285750">
              <a:lnSpc>
                <a:spcPct val="107000"/>
              </a:lnSpc>
              <a:spcAft>
                <a:spcPts val="800"/>
              </a:spcAft>
              <a:buFont typeface="Wingdings" panose="05000000000000000000" pitchFamily="2" charset="2"/>
              <a:buChar char="ü"/>
            </a:pPr>
            <a:r>
              <a:rPr lang="en-US" b="1" dirty="0">
                <a:latin typeface="Calibri" panose="020F0502020204030204" pitchFamily="34" charset="0"/>
                <a:ea typeface="Calibri" panose="020F0502020204030204" pitchFamily="34" charset="0"/>
                <a:cs typeface="Times New Roman" panose="02020603050405020304" pitchFamily="18" charset="0"/>
              </a:rPr>
              <a:t>All</a:t>
            </a:r>
            <a:r>
              <a:rPr lang="en-US" dirty="0">
                <a:latin typeface="Calibri" panose="020F0502020204030204" pitchFamily="34" charset="0"/>
                <a:ea typeface="Calibri" panose="020F0502020204030204" pitchFamily="34" charset="0"/>
                <a:cs typeface="Times New Roman" panose="02020603050405020304" pitchFamily="18" charset="0"/>
              </a:rPr>
              <a:t> 4-H departments and divisions will have “4-H” at the front of the department and division!</a:t>
            </a:r>
          </a:p>
          <a:p>
            <a:pPr marL="285750" indent="-285750">
              <a:lnSpc>
                <a:spcPct val="107000"/>
              </a:lnSpc>
              <a:spcAft>
                <a:spcPts val="800"/>
              </a:spcAft>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Suggestion – People always forget their password, for the entry program just keep it simple.  Please remember, passwords are case sensitive!</a:t>
            </a:r>
          </a:p>
          <a:p>
            <a:pPr marL="285750" indent="-285750">
              <a:lnSpc>
                <a:spcPct val="107000"/>
              </a:lnSpc>
              <a:spcAft>
                <a:spcPts val="800"/>
              </a:spcAft>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In the next step “Step 3 - Items” You only need to fill in if you need any extra’s (for ENY Summer Classic it may be a camping spot for the DC Fair it may be a horse show stall.) These extra’s will be added to your cart.</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F7BA1AFC-9186-4811-A1C4-EDC98EF714C6}"/>
              </a:ext>
            </a:extLst>
          </p:cNvPr>
          <p:cNvSpPr>
            <a:spLocks noGrp="1"/>
          </p:cNvSpPr>
          <p:nvPr>
            <p:ph type="sldNum" sz="quarter" idx="12"/>
          </p:nvPr>
        </p:nvSpPr>
        <p:spPr/>
        <p:txBody>
          <a:bodyPr/>
          <a:lstStyle/>
          <a:p>
            <a:fld id="{B6B17458-F5B5-4F3B-92BD-A0B88DF89B22}" type="slidenum">
              <a:rPr lang="en-US" smtClean="0"/>
              <a:t>12</a:t>
            </a:fld>
            <a:endParaRPr lang="en-US"/>
          </a:p>
        </p:txBody>
      </p:sp>
    </p:spTree>
    <p:extLst>
      <p:ext uri="{BB962C8B-B14F-4D97-AF65-F5344CB8AC3E}">
        <p14:creationId xmlns:p14="http://schemas.microsoft.com/office/powerpoint/2010/main" val="379093299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1F4D7-CFA5-45DD-804B-82BE260DEFB4}"/>
              </a:ext>
            </a:extLst>
          </p:cNvPr>
          <p:cNvSpPr>
            <a:spLocks noGrp="1"/>
          </p:cNvSpPr>
          <p:nvPr>
            <p:ph type="title"/>
          </p:nvPr>
        </p:nvSpPr>
        <p:spPr>
          <a:xfrm>
            <a:off x="838200" y="297180"/>
            <a:ext cx="10515600" cy="1198738"/>
          </a:xfrm>
          <a:solidFill>
            <a:schemeClr val="accent6">
              <a:lumMod val="20000"/>
              <a:lumOff val="80000"/>
            </a:schemeClr>
          </a:solidFill>
        </p:spPr>
        <p:txBody>
          <a:bodyPr>
            <a:noAutofit/>
          </a:bodyPr>
          <a:lstStyle/>
          <a:p>
            <a:pPr algn="ctr"/>
            <a:r>
              <a:rPr lang="en-US" sz="2400" dirty="0"/>
              <a:t>ShoWorks will now give you a summary of your cart information. Review and double check your information! You can “Save this cart for later” or “Checkout” at this point. </a:t>
            </a:r>
            <a:r>
              <a:rPr lang="en-US" sz="2400" b="1" dirty="0"/>
              <a:t>Remember to complete your entries before the closing date!</a:t>
            </a:r>
            <a:endParaRPr lang="en-US" sz="2400" dirty="0"/>
          </a:p>
        </p:txBody>
      </p:sp>
      <p:pic>
        <p:nvPicPr>
          <p:cNvPr id="5" name="Content Placeholder 4">
            <a:extLst>
              <a:ext uri="{FF2B5EF4-FFF2-40B4-BE49-F238E27FC236}">
                <a16:creationId xmlns:a16="http://schemas.microsoft.com/office/drawing/2014/main" id="{9F95C3ED-644E-4CCD-B6EB-61E433FAF4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7983" y="1846263"/>
            <a:ext cx="6436360" cy="4022725"/>
          </a:xfrm>
        </p:spPr>
      </p:pic>
      <p:sp>
        <p:nvSpPr>
          <p:cNvPr id="3" name="Slide Number Placeholder 2">
            <a:extLst>
              <a:ext uri="{FF2B5EF4-FFF2-40B4-BE49-F238E27FC236}">
                <a16:creationId xmlns:a16="http://schemas.microsoft.com/office/drawing/2014/main" id="{C4186A28-EB61-4C5C-9099-8A4B31EF28D9}"/>
              </a:ext>
            </a:extLst>
          </p:cNvPr>
          <p:cNvSpPr>
            <a:spLocks noGrp="1"/>
          </p:cNvSpPr>
          <p:nvPr>
            <p:ph type="sldNum" sz="quarter" idx="12"/>
          </p:nvPr>
        </p:nvSpPr>
        <p:spPr/>
        <p:txBody>
          <a:bodyPr/>
          <a:lstStyle/>
          <a:p>
            <a:fld id="{B6B17458-F5B5-4F3B-92BD-A0B88DF89B22}" type="slidenum">
              <a:rPr lang="en-US" smtClean="0"/>
              <a:t>13</a:t>
            </a:fld>
            <a:endParaRPr lang="en-US"/>
          </a:p>
        </p:txBody>
      </p:sp>
    </p:spTree>
    <p:extLst>
      <p:ext uri="{BB962C8B-B14F-4D97-AF65-F5344CB8AC3E}">
        <p14:creationId xmlns:p14="http://schemas.microsoft.com/office/powerpoint/2010/main" val="1506150962"/>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5A52B12-0826-4A26-ABA2-386F72111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DD0DA68-F652-496F-B8B5-9A66255C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2CDD524-4349-45D1-B2AB-1BD1BC5537EC}"/>
              </a:ext>
            </a:extLst>
          </p:cNvPr>
          <p:cNvSpPr>
            <a:spLocks noGrp="1"/>
          </p:cNvSpPr>
          <p:nvPr>
            <p:ph type="title"/>
          </p:nvPr>
        </p:nvSpPr>
        <p:spPr>
          <a:xfrm>
            <a:off x="424350" y="320830"/>
            <a:ext cx="3084844" cy="6321517"/>
          </a:xfrm>
          <a:prstGeom prst="ellipse">
            <a:avLst/>
          </a:prstGeom>
        </p:spPr>
        <p:txBody>
          <a:bodyPr vert="horz" lIns="91440" tIns="45720" rIns="91440" bIns="45720" rtlCol="0">
            <a:normAutofit fontScale="90000"/>
          </a:bodyPr>
          <a:lstStyle/>
          <a:p>
            <a:br>
              <a:rPr lang="en-US" sz="2000" b="1" dirty="0">
                <a:solidFill>
                  <a:srgbClr val="FFFFFF"/>
                </a:solidFill>
              </a:rPr>
            </a:br>
            <a:br>
              <a:rPr lang="en-US" sz="2000" b="1" dirty="0">
                <a:solidFill>
                  <a:srgbClr val="FFFFFF"/>
                </a:solidFill>
              </a:rPr>
            </a:br>
            <a:br>
              <a:rPr lang="en-US" sz="2000" b="1" dirty="0">
                <a:solidFill>
                  <a:srgbClr val="FFFFFF"/>
                </a:solidFill>
              </a:rPr>
            </a:br>
            <a:br>
              <a:rPr lang="en-US" sz="2000" b="1" dirty="0">
                <a:solidFill>
                  <a:srgbClr val="FFFFFF"/>
                </a:solidFill>
              </a:rPr>
            </a:br>
            <a:br>
              <a:rPr lang="en-US" sz="2000" b="1" dirty="0">
                <a:solidFill>
                  <a:srgbClr val="FFFFFF"/>
                </a:solidFill>
              </a:rPr>
            </a:br>
            <a:br>
              <a:rPr lang="en-US" sz="2000" b="1" dirty="0">
                <a:solidFill>
                  <a:srgbClr val="FFFFFF"/>
                </a:solidFill>
              </a:rPr>
            </a:br>
            <a:br>
              <a:rPr lang="en-US" sz="2000" b="1" dirty="0">
                <a:solidFill>
                  <a:srgbClr val="FFFFFF"/>
                </a:solidFill>
              </a:rPr>
            </a:br>
            <a:br>
              <a:rPr lang="en-US" sz="2000" b="1" dirty="0">
                <a:solidFill>
                  <a:srgbClr val="FFFFFF"/>
                </a:solidFill>
              </a:rPr>
            </a:br>
            <a:r>
              <a:rPr lang="en-US" sz="2200" b="1" dirty="0">
                <a:solidFill>
                  <a:srgbClr val="FFFFFF"/>
                </a:solidFill>
              </a:rPr>
              <a:t>Follow the online instructions through the checkout process. Just as you would when online shopping!</a:t>
            </a:r>
            <a:br>
              <a:rPr lang="en-US" sz="2200" b="1" dirty="0">
                <a:solidFill>
                  <a:srgbClr val="FFFFFF"/>
                </a:solidFill>
              </a:rPr>
            </a:br>
            <a:br>
              <a:rPr lang="en-US" sz="2200" b="1" dirty="0">
                <a:solidFill>
                  <a:srgbClr val="FFFFFF"/>
                </a:solidFill>
              </a:rPr>
            </a:br>
            <a:r>
              <a:rPr lang="en-US" sz="2200" b="1" dirty="0">
                <a:solidFill>
                  <a:srgbClr val="FFFFFF"/>
                </a:solidFill>
              </a:rPr>
              <a:t>When you get to the “Confirm” step you must type “yes” to agree that you have made the correct entries. Also, by typing yes you agree to follow all the rules and regulations as listed . Please type “yes” and click “Submit”.</a:t>
            </a:r>
          </a:p>
        </p:txBody>
      </p:sp>
      <p:sp>
        <p:nvSpPr>
          <p:cNvPr id="17" name="Rectangle 16">
            <a:extLst>
              <a:ext uri="{FF2B5EF4-FFF2-40B4-BE49-F238E27FC236}">
                <a16:creationId xmlns:a16="http://schemas.microsoft.com/office/drawing/2014/main" id="{DDF50AF6-4E23-4BD9-92C7-45A3E16E4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Placeholder 5" descr="A screenshot of a computer&#10;&#10;Description automatically generated">
            <a:extLst>
              <a:ext uri="{FF2B5EF4-FFF2-40B4-BE49-F238E27FC236}">
                <a16:creationId xmlns:a16="http://schemas.microsoft.com/office/drawing/2014/main" id="{898CB527-9D9C-418D-9A6B-9A5CB9615ADC}"/>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4742017" y="1304600"/>
            <a:ext cx="6798082" cy="4248800"/>
          </a:xfrm>
          <a:prstGeom prst="rect">
            <a:avLst/>
          </a:prstGeom>
        </p:spPr>
      </p:pic>
      <p:sp>
        <p:nvSpPr>
          <p:cNvPr id="3" name="Slide Number Placeholder 2">
            <a:extLst>
              <a:ext uri="{FF2B5EF4-FFF2-40B4-BE49-F238E27FC236}">
                <a16:creationId xmlns:a16="http://schemas.microsoft.com/office/drawing/2014/main" id="{C488C49B-F031-4F45-A352-04A263400E9B}"/>
              </a:ext>
            </a:extLst>
          </p:cNvPr>
          <p:cNvSpPr>
            <a:spLocks noGrp="1"/>
          </p:cNvSpPr>
          <p:nvPr>
            <p:ph type="sldNum" sz="quarter" idx="12"/>
          </p:nvPr>
        </p:nvSpPr>
        <p:spPr>
          <a:xfrm>
            <a:off x="9900458" y="6459785"/>
            <a:ext cx="1312025" cy="365125"/>
          </a:xfrm>
        </p:spPr>
        <p:txBody>
          <a:bodyPr>
            <a:normAutofit/>
          </a:bodyPr>
          <a:lstStyle/>
          <a:p>
            <a:pPr>
              <a:spcAft>
                <a:spcPts val="600"/>
              </a:spcAft>
            </a:pPr>
            <a:fld id="{B6B17458-F5B5-4F3B-92BD-A0B88DF89B22}" type="slidenum">
              <a:rPr lang="en-US">
                <a:solidFill>
                  <a:schemeClr val="tx2"/>
                </a:solidFill>
              </a:rPr>
              <a:pPr>
                <a:spcAft>
                  <a:spcPts val="600"/>
                </a:spcAft>
              </a:pPr>
              <a:t>14</a:t>
            </a:fld>
            <a:endParaRPr lang="en-US">
              <a:solidFill>
                <a:schemeClr val="tx2"/>
              </a:solidFill>
            </a:endParaRPr>
          </a:p>
        </p:txBody>
      </p:sp>
    </p:spTree>
    <p:extLst>
      <p:ext uri="{BB962C8B-B14F-4D97-AF65-F5344CB8AC3E}">
        <p14:creationId xmlns:p14="http://schemas.microsoft.com/office/powerpoint/2010/main" val="2475585456"/>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AE71F1F1-884B-489D-A40A-9F508C775C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1594514-7BDF-49FE-A56F-138659FCD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55FF02-60E6-42C1-94FB-D541021A3D2D}"/>
              </a:ext>
            </a:extLst>
          </p:cNvPr>
          <p:cNvSpPr>
            <a:spLocks noGrp="1"/>
          </p:cNvSpPr>
          <p:nvPr>
            <p:ph type="title"/>
          </p:nvPr>
        </p:nvSpPr>
        <p:spPr>
          <a:xfrm>
            <a:off x="979517" y="5473718"/>
            <a:ext cx="10058400" cy="993076"/>
          </a:xfrm>
        </p:spPr>
        <p:txBody>
          <a:bodyPr vert="horz" lIns="91440" tIns="45720" rIns="91440" bIns="45720" rtlCol="0" anchor="b">
            <a:noAutofit/>
          </a:bodyPr>
          <a:lstStyle/>
          <a:p>
            <a:pPr algn="ctr"/>
            <a:r>
              <a:rPr lang="en-US" sz="2400" dirty="0"/>
              <a:t>We strongly recommend you email your entry details by checking and filling out the appropriate box! Then click the “Finish” button.</a:t>
            </a:r>
            <a:br>
              <a:rPr lang="en-US" sz="2400" dirty="0"/>
            </a:br>
            <a:endParaRPr lang="en-US" sz="2400" dirty="0"/>
          </a:p>
        </p:txBody>
      </p:sp>
      <p:pic>
        <p:nvPicPr>
          <p:cNvPr id="6" name="Picture Placeholder 5" descr="A screenshot of a computer&#10;&#10;Description automatically generated">
            <a:extLst>
              <a:ext uri="{FF2B5EF4-FFF2-40B4-BE49-F238E27FC236}">
                <a16:creationId xmlns:a16="http://schemas.microsoft.com/office/drawing/2014/main" id="{D61EB7CC-4685-49E8-9ECF-943C94202A91}"/>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7750" b="17750"/>
          <a:stretch/>
        </p:blipFill>
        <p:spPr>
          <a:xfrm>
            <a:off x="979518" y="643538"/>
            <a:ext cx="9605200" cy="3618586"/>
          </a:xfrm>
          <a:prstGeom prst="rect">
            <a:avLst/>
          </a:prstGeom>
        </p:spPr>
      </p:pic>
      <p:sp>
        <p:nvSpPr>
          <p:cNvPr id="21" name="Rectangle 20">
            <a:extLst>
              <a:ext uri="{FF2B5EF4-FFF2-40B4-BE49-F238E27FC236}">
                <a16:creationId xmlns:a16="http://schemas.microsoft.com/office/drawing/2014/main" id="{0505BD93-4733-414D-B71A-2276F622F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8586E63C-61E6-45F9-936C-0EF3BBEB0379}"/>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B6B17458-F5B5-4F3B-92BD-A0B88DF89B22}" type="slidenum">
              <a:rPr lang="en-US" smtClean="0"/>
              <a:pPr defTabSz="914400">
                <a:spcAft>
                  <a:spcPts val="600"/>
                </a:spcAft>
              </a:pPr>
              <a:t>15</a:t>
            </a:fld>
            <a:endParaRPr lang="en-US"/>
          </a:p>
        </p:txBody>
      </p:sp>
    </p:spTree>
    <p:extLst>
      <p:ext uri="{BB962C8B-B14F-4D97-AF65-F5344CB8AC3E}">
        <p14:creationId xmlns:p14="http://schemas.microsoft.com/office/powerpoint/2010/main" val="3276227836"/>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45F7103-2096-4C79-B5F5-FFAEAD74E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433DBD02-751C-4BE5-8089-EFE59A776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9" name="Straight Connector 38">
            <a:extLst>
              <a:ext uri="{FF2B5EF4-FFF2-40B4-BE49-F238E27FC236}">
                <a16:creationId xmlns:a16="http://schemas.microsoft.com/office/drawing/2014/main" id="{0FEFE02D-992F-46FA-ACFD-29EAF13D83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 name="Rectangle 40">
            <a:extLst>
              <a:ext uri="{FF2B5EF4-FFF2-40B4-BE49-F238E27FC236}">
                <a16:creationId xmlns:a16="http://schemas.microsoft.com/office/drawing/2014/main" id="{ADD3A4EC-89B1-4EBD-B323-EB5B4A5F0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E24F158-9D90-4A1D-B038-42FBA2AE0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4FEA9E0-0BE9-480E-ABE0-E2E568A84E73}"/>
              </a:ext>
            </a:extLst>
          </p:cNvPr>
          <p:cNvSpPr>
            <a:spLocks noGrp="1"/>
          </p:cNvSpPr>
          <p:nvPr>
            <p:ph type="title"/>
          </p:nvPr>
        </p:nvSpPr>
        <p:spPr>
          <a:xfrm>
            <a:off x="1097280" y="516835"/>
            <a:ext cx="5977937" cy="1666501"/>
          </a:xfrm>
        </p:spPr>
        <p:txBody>
          <a:bodyPr vert="horz" lIns="91440" tIns="45720" rIns="91440" bIns="45720" rtlCol="0" anchor="b">
            <a:normAutofit/>
          </a:bodyPr>
          <a:lstStyle/>
          <a:p>
            <a:pPr algn="ctr"/>
            <a:r>
              <a:rPr lang="en-US" sz="2800" dirty="0">
                <a:solidFill>
                  <a:srgbClr val="FFFFFF"/>
                </a:solidFill>
              </a:rPr>
              <a:t>At this time, you can rate the ShoWorks entry process.</a:t>
            </a:r>
            <a:br>
              <a:rPr lang="en-US" sz="2800" dirty="0">
                <a:solidFill>
                  <a:srgbClr val="FFFFFF"/>
                </a:solidFill>
              </a:rPr>
            </a:br>
            <a:r>
              <a:rPr lang="en-US" sz="2800" dirty="0">
                <a:solidFill>
                  <a:srgbClr val="FFFFFF"/>
                </a:solidFill>
              </a:rPr>
              <a:t> Thank you for entering online!</a:t>
            </a:r>
            <a:br>
              <a:rPr lang="en-US" sz="2800" dirty="0">
                <a:solidFill>
                  <a:srgbClr val="FFFFFF"/>
                </a:solidFill>
              </a:rPr>
            </a:br>
            <a:endParaRPr lang="en-US" sz="2800" dirty="0">
              <a:solidFill>
                <a:srgbClr val="FFFFFF"/>
              </a:solidFill>
            </a:endParaRPr>
          </a:p>
        </p:txBody>
      </p:sp>
      <p:sp>
        <p:nvSpPr>
          <p:cNvPr id="13" name="Content Placeholder 12">
            <a:extLst>
              <a:ext uri="{FF2B5EF4-FFF2-40B4-BE49-F238E27FC236}">
                <a16:creationId xmlns:a16="http://schemas.microsoft.com/office/drawing/2014/main" id="{CB9E858E-B14F-47E5-9C5D-9A884EFF3B33}"/>
              </a:ext>
            </a:extLst>
          </p:cNvPr>
          <p:cNvSpPr>
            <a:spLocks noGrp="1"/>
          </p:cNvSpPr>
          <p:nvPr>
            <p:ph sz="half" idx="1"/>
          </p:nvPr>
        </p:nvSpPr>
        <p:spPr>
          <a:xfrm>
            <a:off x="929788" y="2236304"/>
            <a:ext cx="5977938" cy="4223481"/>
          </a:xfrm>
        </p:spPr>
        <p:txBody>
          <a:bodyPr vert="horz" lIns="0" tIns="45720" rIns="0" bIns="45720" rtlCol="0">
            <a:normAutofit/>
          </a:bodyPr>
          <a:lstStyle/>
          <a:p>
            <a:pPr marL="0" indent="0">
              <a:buFont typeface="Calibri" panose="020F0502020204030204" pitchFamily="34" charset="0"/>
              <a:buNone/>
            </a:pPr>
            <a:r>
              <a:rPr lang="en-US" sz="1800" b="1" dirty="0">
                <a:solidFill>
                  <a:srgbClr val="FFFFFF"/>
                </a:solidFill>
              </a:rPr>
              <a:t>Why do your entries online?</a:t>
            </a:r>
            <a:endParaRPr lang="en-US" sz="1800" dirty="0">
              <a:solidFill>
                <a:srgbClr val="FFFFFF"/>
              </a:solidFill>
            </a:endParaRPr>
          </a:p>
          <a:p>
            <a:pPr lvl="0">
              <a:buFont typeface="Wingdings" panose="05000000000000000000" pitchFamily="2" charset="2"/>
              <a:buChar char="v"/>
            </a:pPr>
            <a:r>
              <a:rPr lang="en-US" sz="1800" dirty="0">
                <a:solidFill>
                  <a:srgbClr val="FFFFFF"/>
                </a:solidFill>
              </a:rPr>
              <a:t>It is fast, easy, and saves time!</a:t>
            </a:r>
          </a:p>
          <a:p>
            <a:pPr lvl="0">
              <a:buFont typeface="Wingdings" panose="05000000000000000000" pitchFamily="2" charset="2"/>
              <a:buChar char="v"/>
            </a:pPr>
            <a:r>
              <a:rPr lang="en-US" sz="1800" dirty="0">
                <a:solidFill>
                  <a:srgbClr val="FFFFFF"/>
                </a:solidFill>
              </a:rPr>
              <a:t>You will have a permanent record of your entry that is accessible at any time.</a:t>
            </a:r>
          </a:p>
          <a:p>
            <a:pPr lvl="0">
              <a:buFont typeface="Wingdings" panose="05000000000000000000" pitchFamily="2" charset="2"/>
              <a:buChar char="v"/>
            </a:pPr>
            <a:r>
              <a:rPr lang="en-US" sz="1800" dirty="0">
                <a:solidFill>
                  <a:srgbClr val="FFFFFF"/>
                </a:solidFill>
              </a:rPr>
              <a:t>If your information is incomplete, you can save and complete.</a:t>
            </a:r>
          </a:p>
          <a:p>
            <a:pPr lvl="0">
              <a:buFont typeface="Wingdings" panose="05000000000000000000" pitchFamily="2" charset="2"/>
              <a:buChar char="v"/>
            </a:pPr>
            <a:r>
              <a:rPr lang="en-US" sz="1800" dirty="0">
                <a:solidFill>
                  <a:srgbClr val="FFFFFF"/>
                </a:solidFill>
              </a:rPr>
              <a:t> Remember, your entry must be completed by the closing date. </a:t>
            </a:r>
          </a:p>
          <a:p>
            <a:pPr lvl="0">
              <a:buFont typeface="Wingdings" panose="05000000000000000000" pitchFamily="2" charset="2"/>
              <a:buChar char="v"/>
            </a:pPr>
            <a:r>
              <a:rPr lang="en-US" sz="1800" dirty="0">
                <a:solidFill>
                  <a:srgbClr val="FFFFFF"/>
                </a:solidFill>
              </a:rPr>
              <a:t>Secure online payments and processing 24/7.</a:t>
            </a:r>
          </a:p>
          <a:p>
            <a:pPr lvl="0">
              <a:buFont typeface="Wingdings" panose="05000000000000000000" pitchFamily="2" charset="2"/>
              <a:buChar char="v"/>
            </a:pPr>
            <a:r>
              <a:rPr lang="en-US" sz="1800" dirty="0">
                <a:solidFill>
                  <a:srgbClr val="FFFFFF"/>
                </a:solidFill>
              </a:rPr>
              <a:t>No deciphering of handwriting means fewer data errors.</a:t>
            </a:r>
          </a:p>
          <a:p>
            <a:pPr lvl="0">
              <a:buFont typeface="Wingdings" panose="05000000000000000000" pitchFamily="2" charset="2"/>
              <a:buChar char="v"/>
            </a:pPr>
            <a:r>
              <a:rPr lang="en-US" sz="1800" dirty="0">
                <a:solidFill>
                  <a:srgbClr val="FFFFFF"/>
                </a:solidFill>
              </a:rPr>
              <a:t>Saves paper, a fantastic way to go green!</a:t>
            </a:r>
          </a:p>
          <a:p>
            <a:pPr marL="0" indent="0">
              <a:buFont typeface="Calibri" panose="020F0502020204030204" pitchFamily="34" charset="0"/>
              <a:buNone/>
            </a:pPr>
            <a:endParaRPr lang="en-US" sz="1800" dirty="0">
              <a:solidFill>
                <a:srgbClr val="FFFFFF"/>
              </a:solidFill>
            </a:endParaRPr>
          </a:p>
        </p:txBody>
      </p:sp>
      <p:sp>
        <p:nvSpPr>
          <p:cNvPr id="45" name="Rectangle 44">
            <a:extLst>
              <a:ext uri="{FF2B5EF4-FFF2-40B4-BE49-F238E27FC236}">
                <a16:creationId xmlns:a16="http://schemas.microsoft.com/office/drawing/2014/main" id="{7976F4C3-7059-4022-86C6-DC8C31EC4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Content Placeholder 7">
            <a:extLst>
              <a:ext uri="{FF2B5EF4-FFF2-40B4-BE49-F238E27FC236}">
                <a16:creationId xmlns:a16="http://schemas.microsoft.com/office/drawing/2014/main" id="{964D5352-C176-447C-B8F9-0D71DBBFC81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36004" y="630203"/>
            <a:ext cx="2726208" cy="2726208"/>
          </a:xfrm>
          <a:prstGeom prst="rect">
            <a:avLst/>
          </a:prstGeom>
        </p:spPr>
      </p:pic>
      <p:pic>
        <p:nvPicPr>
          <p:cNvPr id="11" name="Content Placeholder 5" descr="A picture containing food&#10;&#10;Description automatically generated">
            <a:extLst>
              <a:ext uri="{FF2B5EF4-FFF2-40B4-BE49-F238E27FC236}">
                <a16:creationId xmlns:a16="http://schemas.microsoft.com/office/drawing/2014/main" id="{AEDCB53C-2827-4B12-914C-3A672C2FD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18" y="3609085"/>
            <a:ext cx="3306917" cy="2538058"/>
          </a:xfrm>
          <a:prstGeom prst="rect">
            <a:avLst/>
          </a:prstGeom>
        </p:spPr>
      </p:pic>
      <p:sp>
        <p:nvSpPr>
          <p:cNvPr id="3" name="Slide Number Placeholder 2">
            <a:extLst>
              <a:ext uri="{FF2B5EF4-FFF2-40B4-BE49-F238E27FC236}">
                <a16:creationId xmlns:a16="http://schemas.microsoft.com/office/drawing/2014/main" id="{C5730658-34F4-4928-ADA5-AA1EE1C6B1D4}"/>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B6B17458-F5B5-4F3B-92BD-A0B88DF89B22}" type="slidenum">
              <a:rPr lang="en-US">
                <a:solidFill>
                  <a:schemeClr val="tx2"/>
                </a:solidFill>
              </a:rPr>
              <a:pPr>
                <a:spcAft>
                  <a:spcPts val="600"/>
                </a:spcAft>
              </a:pPr>
              <a:t>16</a:t>
            </a:fld>
            <a:endParaRPr lang="en-US">
              <a:solidFill>
                <a:schemeClr val="tx2"/>
              </a:solidFill>
            </a:endParaRPr>
          </a:p>
        </p:txBody>
      </p:sp>
    </p:spTree>
    <p:extLst>
      <p:ext uri="{BB962C8B-B14F-4D97-AF65-F5344CB8AC3E}">
        <p14:creationId xmlns:p14="http://schemas.microsoft.com/office/powerpoint/2010/main" val="1423159658"/>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CF6CE0-DFE0-40FF-A8F5-BCB9FE94F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1AD8E74-217D-466F-A776-590BC609E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2C984A69-A9E4-485D-BE1E-21A590126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C815ACA-DF0C-4253-BEE5-BBACE5B405A5}"/>
              </a:ext>
            </a:extLst>
          </p:cNvPr>
          <p:cNvSpPr>
            <a:spLocks noGrp="1"/>
          </p:cNvSpPr>
          <p:nvPr>
            <p:ph type="ctrTitle" idx="4294967295"/>
          </p:nvPr>
        </p:nvSpPr>
        <p:spPr>
          <a:xfrm>
            <a:off x="492370" y="605896"/>
            <a:ext cx="3084844" cy="1996627"/>
          </a:xfrm>
        </p:spPr>
        <p:txBody>
          <a:bodyPr vert="horz" lIns="91440" tIns="45720" rIns="91440" bIns="45720" rtlCol="0" anchor="ctr">
            <a:normAutofit/>
          </a:bodyPr>
          <a:lstStyle/>
          <a:p>
            <a:r>
              <a:rPr lang="en-US" sz="3600" dirty="0">
                <a:solidFill>
                  <a:srgbClr val="FFFFFF"/>
                </a:solidFill>
              </a:rPr>
              <a:t>Please Remember!</a:t>
            </a:r>
          </a:p>
        </p:txBody>
      </p:sp>
      <p:sp>
        <p:nvSpPr>
          <p:cNvPr id="19"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6790BA-2501-47C5-8C6A-AAE466ABE53A}"/>
              </a:ext>
            </a:extLst>
          </p:cNvPr>
          <p:cNvSpPr>
            <a:spLocks noGrp="1"/>
          </p:cNvSpPr>
          <p:nvPr>
            <p:ph type="subTitle" idx="4294967295"/>
          </p:nvPr>
        </p:nvSpPr>
        <p:spPr>
          <a:xfrm>
            <a:off x="4742016" y="171454"/>
            <a:ext cx="6413663" cy="6080650"/>
          </a:xfrm>
        </p:spPr>
        <p:txBody>
          <a:bodyPr vert="horz" lIns="0" tIns="45720" rIns="0" bIns="45720" rtlCol="0" anchor="ctr">
            <a:normAutofit/>
          </a:bodyPr>
          <a:lstStyle/>
          <a:p>
            <a:r>
              <a:rPr lang="en-US" dirty="0"/>
              <a:t>*Your login information, write it down! Keep your case sensitive password simple  (Can even be as simple as “1”)</a:t>
            </a:r>
          </a:p>
          <a:p>
            <a:r>
              <a:rPr lang="en-US" dirty="0"/>
              <a:t>*Review or have your leader check your entries before completing!</a:t>
            </a:r>
          </a:p>
          <a:p>
            <a:r>
              <a:rPr lang="en-US" dirty="0"/>
              <a:t>*You can add classes up until midnight of the closing date!</a:t>
            </a:r>
          </a:p>
          <a:p>
            <a:r>
              <a:rPr lang="en-US" dirty="0"/>
              <a:t>*You can not delete classes, if a class is entered by mistake      email </a:t>
            </a:r>
            <a:r>
              <a:rPr lang="en-US" dirty="0">
                <a:hlinkClick r:id="rId2"/>
              </a:rPr>
              <a:t>entries@dutchessfair.com</a:t>
            </a:r>
            <a:r>
              <a:rPr lang="en-US" dirty="0"/>
              <a:t> to be removed from class.</a:t>
            </a:r>
          </a:p>
          <a:p>
            <a:r>
              <a:rPr lang="en-US" dirty="0"/>
              <a:t>*All 4-H departments/divisions begin with “4-H”</a:t>
            </a:r>
          </a:p>
          <a:p>
            <a:endParaRPr lang="en-US" dirty="0"/>
          </a:p>
          <a:p>
            <a:pPr algn="ctr"/>
            <a:r>
              <a:rPr lang="en-US" dirty="0"/>
              <a:t>Liz </a:t>
            </a:r>
            <a:r>
              <a:rPr lang="en-US" dirty="0" err="1"/>
              <a:t>Tegtmeier’s</a:t>
            </a:r>
            <a:r>
              <a:rPr lang="en-US" dirty="0"/>
              <a:t> contact information:</a:t>
            </a:r>
          </a:p>
          <a:p>
            <a:pPr lvl="1" algn="ctr"/>
            <a:r>
              <a:rPr lang="en-US" dirty="0">
                <a:hlinkClick r:id="rId3"/>
              </a:rPr>
              <a:t>ltegtmeier@dutchessfair.com</a:t>
            </a:r>
            <a:r>
              <a:rPr lang="en-US" dirty="0"/>
              <a:t> or </a:t>
            </a:r>
            <a:r>
              <a:rPr lang="en-US" dirty="0">
                <a:hlinkClick r:id="rId2"/>
              </a:rPr>
              <a:t>entries@dutchessfair.com</a:t>
            </a:r>
            <a:endParaRPr lang="en-US" dirty="0"/>
          </a:p>
          <a:p>
            <a:pPr lvl="1" algn="ctr"/>
            <a:r>
              <a:rPr lang="en-US" dirty="0"/>
              <a:t>Entry office phone number 845-876-2789 (June – September)</a:t>
            </a:r>
          </a:p>
          <a:p>
            <a:pPr lvl="1" algn="ctr"/>
            <a:r>
              <a:rPr lang="en-US" dirty="0"/>
              <a:t>Otherwise, 845-876-4000</a:t>
            </a:r>
          </a:p>
          <a:p>
            <a:pPr marL="457200" lvl="1"/>
            <a:endParaRPr lang="en-US" dirty="0"/>
          </a:p>
        </p:txBody>
      </p:sp>
      <p:sp>
        <p:nvSpPr>
          <p:cNvPr id="4" name="Slide Number Placeholder 3">
            <a:extLst>
              <a:ext uri="{FF2B5EF4-FFF2-40B4-BE49-F238E27FC236}">
                <a16:creationId xmlns:a16="http://schemas.microsoft.com/office/drawing/2014/main" id="{A3413679-F3F6-4CD7-8E9C-2B25009DABE6}"/>
              </a:ext>
            </a:extLst>
          </p:cNvPr>
          <p:cNvSpPr>
            <a:spLocks noGrp="1"/>
          </p:cNvSpPr>
          <p:nvPr>
            <p:ph type="sldNum" sz="quarter" idx="12"/>
          </p:nvPr>
        </p:nvSpPr>
        <p:spPr>
          <a:xfrm>
            <a:off x="10123055" y="6459785"/>
            <a:ext cx="1089428" cy="365125"/>
          </a:xfrm>
        </p:spPr>
        <p:txBody>
          <a:bodyPr vert="horz" lIns="91440" tIns="45720" rIns="91440" bIns="45720" rtlCol="0" anchor="ctr">
            <a:normAutofit/>
          </a:bodyPr>
          <a:lstStyle/>
          <a:p>
            <a:pPr>
              <a:spcAft>
                <a:spcPts val="600"/>
              </a:spcAft>
            </a:pPr>
            <a:fld id="{B6B17458-F5B5-4F3B-92BD-A0B88DF89B22}" type="slidenum">
              <a:rPr lang="en-US">
                <a:solidFill>
                  <a:schemeClr val="tx2"/>
                </a:solidFill>
              </a:rPr>
              <a:pPr>
                <a:spcAft>
                  <a:spcPts val="600"/>
                </a:spcAft>
              </a:pPr>
              <a:t>17</a:t>
            </a:fld>
            <a:endParaRPr lang="en-US">
              <a:solidFill>
                <a:schemeClr val="tx2"/>
              </a:solidFill>
            </a:endParaRPr>
          </a:p>
        </p:txBody>
      </p:sp>
    </p:spTree>
    <p:extLst>
      <p:ext uri="{BB962C8B-B14F-4D97-AF65-F5344CB8AC3E}">
        <p14:creationId xmlns:p14="http://schemas.microsoft.com/office/powerpoint/2010/main" val="195864748"/>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B48123-B9BE-407A-97D7-EE723925D120}"/>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287558" y="193300"/>
            <a:ext cx="9616883" cy="6010551"/>
          </a:xfrm>
          <a:prstGeom prst="rect">
            <a:avLst/>
          </a:prstGeom>
        </p:spPr>
      </p:pic>
      <p:sp>
        <p:nvSpPr>
          <p:cNvPr id="9" name="Slide Number Placeholder 8">
            <a:extLst>
              <a:ext uri="{FF2B5EF4-FFF2-40B4-BE49-F238E27FC236}">
                <a16:creationId xmlns:a16="http://schemas.microsoft.com/office/drawing/2014/main" id="{D38CBF6B-0461-4D9C-9F74-82CB663731E5}"/>
              </a:ext>
            </a:extLst>
          </p:cNvPr>
          <p:cNvSpPr>
            <a:spLocks noGrp="1"/>
          </p:cNvSpPr>
          <p:nvPr>
            <p:ph type="sldNum" sz="quarter" idx="12"/>
          </p:nvPr>
        </p:nvSpPr>
        <p:spPr/>
        <p:txBody>
          <a:bodyPr>
            <a:normAutofit/>
          </a:bodyPr>
          <a:lstStyle/>
          <a:p>
            <a:pPr>
              <a:spcAft>
                <a:spcPts val="600"/>
              </a:spcAft>
            </a:pPr>
            <a:fld id="{B6B17458-F5B5-4F3B-92BD-A0B88DF89B22}" type="slidenum">
              <a:rPr lang="en-US" smtClean="0">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256186467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C2FC-235C-408C-93D7-1A3F52832113}"/>
              </a:ext>
            </a:extLst>
          </p:cNvPr>
          <p:cNvSpPr>
            <a:spLocks noGrp="1"/>
          </p:cNvSpPr>
          <p:nvPr>
            <p:ph type="title"/>
          </p:nvPr>
        </p:nvSpPr>
        <p:spPr>
          <a:xfrm>
            <a:off x="247345" y="0"/>
            <a:ext cx="11870674" cy="1737360"/>
          </a:xfrm>
        </p:spPr>
        <p:txBody>
          <a:bodyPr numCol="2">
            <a:normAutofit/>
          </a:bodyPr>
          <a:lstStyle/>
          <a:p>
            <a:pPr algn="ctr"/>
            <a:r>
              <a:rPr lang="en-US" sz="2000" dirty="0">
                <a:highlight>
                  <a:srgbClr val="FFFF00"/>
                </a:highlight>
              </a:rPr>
              <a:t>For the Fair:</a:t>
            </a:r>
            <a:br>
              <a:rPr lang="en-US" sz="2000" dirty="0"/>
            </a:br>
            <a:r>
              <a:rPr lang="en-US" sz="2000" dirty="0"/>
              <a:t>Click on “Participate” </a:t>
            </a:r>
            <a:br>
              <a:rPr lang="en-US" sz="2000" dirty="0"/>
            </a:br>
            <a:r>
              <a:rPr lang="en-US" sz="2000" dirty="0"/>
              <a:t>and then </a:t>
            </a:r>
            <a:br>
              <a:rPr lang="en-US" sz="2000" dirty="0"/>
            </a:br>
            <a:r>
              <a:rPr lang="en-US" sz="2000" dirty="0"/>
              <a:t>“Exhibitors and Competitions”</a:t>
            </a:r>
            <a:br>
              <a:rPr lang="en-US" sz="2000" dirty="0"/>
            </a:br>
            <a:r>
              <a:rPr lang="en-US" sz="2000" dirty="0"/>
              <a:t>Go to entries by clicking any red “Enter Online” box.</a:t>
            </a:r>
            <a:br>
              <a:rPr lang="en-US" sz="2000" dirty="0"/>
            </a:br>
            <a:br>
              <a:rPr lang="en-US" sz="2000" dirty="0"/>
            </a:br>
            <a:br>
              <a:rPr lang="en-US" sz="2000" dirty="0"/>
            </a:br>
            <a:r>
              <a:rPr lang="en-US" sz="2000" dirty="0">
                <a:highlight>
                  <a:srgbClr val="FFFF00"/>
                </a:highlight>
              </a:rPr>
              <a:t>For ENY: </a:t>
            </a:r>
            <a:br>
              <a:rPr lang="en-US" sz="2000" dirty="0">
                <a:highlight>
                  <a:srgbClr val="FFFF00"/>
                </a:highlight>
              </a:rPr>
            </a:br>
            <a:r>
              <a:rPr lang="en-US" sz="2000" dirty="0"/>
              <a:t>Click “The Fairgrounds” </a:t>
            </a:r>
            <a:br>
              <a:rPr lang="en-US" sz="2000" dirty="0"/>
            </a:br>
            <a:r>
              <a:rPr lang="en-US" sz="2000" dirty="0"/>
              <a:t>and then </a:t>
            </a:r>
            <a:br>
              <a:rPr lang="en-US" sz="2000" dirty="0"/>
            </a:br>
            <a:r>
              <a:rPr lang="en-US" sz="2000" dirty="0"/>
              <a:t>“Events”</a:t>
            </a:r>
            <a:br>
              <a:rPr lang="en-US" sz="2000" dirty="0"/>
            </a:br>
            <a:r>
              <a:rPr lang="en-US" sz="2000" dirty="0"/>
              <a:t> under the ENY you will find the entry link.</a:t>
            </a:r>
          </a:p>
        </p:txBody>
      </p:sp>
      <p:pic>
        <p:nvPicPr>
          <p:cNvPr id="6" name="Content Placeholder 5">
            <a:extLst>
              <a:ext uri="{FF2B5EF4-FFF2-40B4-BE49-F238E27FC236}">
                <a16:creationId xmlns:a16="http://schemas.microsoft.com/office/drawing/2014/main" id="{5126F993-3044-4225-B03F-3185820F637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907983" y="2187060"/>
            <a:ext cx="6883132" cy="3757042"/>
          </a:xfrm>
        </p:spPr>
      </p:pic>
      <p:sp>
        <p:nvSpPr>
          <p:cNvPr id="4" name="Slide Number Placeholder 3">
            <a:extLst>
              <a:ext uri="{FF2B5EF4-FFF2-40B4-BE49-F238E27FC236}">
                <a16:creationId xmlns:a16="http://schemas.microsoft.com/office/drawing/2014/main" id="{FFD50AC7-A88D-4083-8BBF-434918588CFB}"/>
              </a:ext>
            </a:extLst>
          </p:cNvPr>
          <p:cNvSpPr>
            <a:spLocks noGrp="1"/>
          </p:cNvSpPr>
          <p:nvPr>
            <p:ph type="sldNum" sz="quarter" idx="12"/>
          </p:nvPr>
        </p:nvSpPr>
        <p:spPr/>
        <p:txBody>
          <a:bodyPr/>
          <a:lstStyle/>
          <a:p>
            <a:fld id="{B6B17458-F5B5-4F3B-92BD-A0B88DF89B22}" type="slidenum">
              <a:rPr lang="en-US" smtClean="0"/>
              <a:t>3</a:t>
            </a:fld>
            <a:endParaRPr lang="en-US"/>
          </a:p>
        </p:txBody>
      </p:sp>
    </p:spTree>
    <p:extLst>
      <p:ext uri="{BB962C8B-B14F-4D97-AF65-F5344CB8AC3E}">
        <p14:creationId xmlns:p14="http://schemas.microsoft.com/office/powerpoint/2010/main" val="237989116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4E61256A-F2A9-4A05-9B10-4C9062B44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2308B164-EBEC-4A0D-8922-472FB2DC43D1}"/>
              </a:ext>
            </a:extLst>
          </p:cNvPr>
          <p:cNvPicPr>
            <a:picLocks noGrp="1"/>
          </p:cNvPicPr>
          <p:nvPr>
            <p:ph idx="4294967295"/>
          </p:nvPr>
        </p:nvPicPr>
        <p:blipFill>
          <a:blip r:embed="rId3">
            <a:extLst>
              <a:ext uri="{28A0092B-C50C-407E-A947-70E740481C1C}">
                <a14:useLocalDpi xmlns:a14="http://schemas.microsoft.com/office/drawing/2010/main" val="0"/>
              </a:ext>
            </a:extLst>
          </a:blip>
          <a:srcRect/>
          <a:stretch/>
        </p:blipFill>
        <p:spPr>
          <a:xfrm>
            <a:off x="283028" y="1565485"/>
            <a:ext cx="7139642" cy="3998286"/>
          </a:xfrm>
          <a:prstGeom prst="rect">
            <a:avLst/>
          </a:prstGeom>
        </p:spPr>
      </p:pic>
      <p:sp>
        <p:nvSpPr>
          <p:cNvPr id="18" name="Rectangle 17">
            <a:extLst>
              <a:ext uri="{FF2B5EF4-FFF2-40B4-BE49-F238E27FC236}">
                <a16:creationId xmlns:a16="http://schemas.microsoft.com/office/drawing/2014/main" id="{8B263507-3AEE-4000-B76D-C3E1320C3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7064F7D-E184-40AF-B532-505991349880}"/>
              </a:ext>
            </a:extLst>
          </p:cNvPr>
          <p:cNvSpPr>
            <a:spLocks noGrp="1"/>
          </p:cNvSpPr>
          <p:nvPr>
            <p:ph type="title"/>
          </p:nvPr>
        </p:nvSpPr>
        <p:spPr>
          <a:xfrm>
            <a:off x="7966741" y="518774"/>
            <a:ext cx="3878223" cy="5044997"/>
          </a:xfrm>
          <a:prstGeom prst="ellipse">
            <a:avLst/>
          </a:prstGeom>
        </p:spPr>
        <p:txBody>
          <a:bodyPr vert="horz" lIns="91440" tIns="45720" rIns="91440" bIns="45720" rtlCol="0" anchor="b">
            <a:normAutofit fontScale="90000"/>
          </a:bodyPr>
          <a:lstStyle/>
          <a:p>
            <a:br>
              <a:rPr lang="en-US" sz="1400" dirty="0">
                <a:solidFill>
                  <a:srgbClr val="FFFFFF"/>
                </a:solidFill>
              </a:rPr>
            </a:br>
            <a:r>
              <a:rPr lang="en-US" sz="2700" dirty="0">
                <a:solidFill>
                  <a:srgbClr val="FFFFFF"/>
                </a:solidFill>
              </a:rPr>
              <a:t>This will bring you to the Home Page for </a:t>
            </a:r>
            <a:br>
              <a:rPr lang="en-US" sz="2700" dirty="0">
                <a:solidFill>
                  <a:srgbClr val="FFFFFF"/>
                </a:solidFill>
              </a:rPr>
            </a:br>
            <a:r>
              <a:rPr lang="en-US" sz="2700" dirty="0">
                <a:solidFill>
                  <a:srgbClr val="FFFFFF"/>
                </a:solidFill>
              </a:rPr>
              <a:t>Online Entries. For this slide show I will use the  “ENY Summer Classic” home screen because it will soon be open for entries. The Fair may be slightly different in logos and color scheme.</a:t>
            </a:r>
          </a:p>
        </p:txBody>
      </p:sp>
      <p:sp>
        <p:nvSpPr>
          <p:cNvPr id="20" name="Rectangle 19">
            <a:extLst>
              <a:ext uri="{FF2B5EF4-FFF2-40B4-BE49-F238E27FC236}">
                <a16:creationId xmlns:a16="http://schemas.microsoft.com/office/drawing/2014/main" id="{F5FF26C9-F144-4874-B745-B27A21191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918EEAD0-5D3F-4991-99D5-D1109A24ED09}"/>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B6B17458-F5B5-4F3B-92BD-A0B88DF89B22}" type="slidenum">
              <a:rPr lang="en-US" smtClean="0"/>
              <a:pPr defTabSz="914400">
                <a:spcAft>
                  <a:spcPts val="600"/>
                </a:spcAft>
              </a:pPr>
              <a:t>4</a:t>
            </a:fld>
            <a:endParaRPr lang="en-US"/>
          </a:p>
        </p:txBody>
      </p:sp>
    </p:spTree>
    <p:extLst>
      <p:ext uri="{BB962C8B-B14F-4D97-AF65-F5344CB8AC3E}">
        <p14:creationId xmlns:p14="http://schemas.microsoft.com/office/powerpoint/2010/main" val="36152551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FD78-4F81-4872-9D7D-2C5F8C76E818}"/>
              </a:ext>
            </a:extLst>
          </p:cNvPr>
          <p:cNvSpPr>
            <a:spLocks noGrp="1"/>
          </p:cNvSpPr>
          <p:nvPr>
            <p:ph type="ctrTitle"/>
          </p:nvPr>
        </p:nvSpPr>
        <p:spPr>
          <a:xfrm>
            <a:off x="1674055" y="0"/>
            <a:ext cx="9481625" cy="6161649"/>
          </a:xfrm>
        </p:spPr>
        <p:txBody>
          <a:bodyPr>
            <a:normAutofit fontScale="90000"/>
          </a:bodyPr>
          <a:lstStyle/>
          <a:p>
            <a:pPr marL="457200" indent="-457200">
              <a:buFont typeface="Wingdings" panose="05000000000000000000" pitchFamily="2" charset="2"/>
              <a:buChar char="v"/>
            </a:pPr>
            <a:br>
              <a:rPr lang="en-US" sz="3100" dirty="0"/>
            </a:br>
            <a:br>
              <a:rPr lang="en-US" sz="3100" dirty="0"/>
            </a:br>
            <a:br>
              <a:rPr lang="en-US" sz="3100" dirty="0"/>
            </a:br>
            <a:br>
              <a:rPr lang="en-US" sz="3100" dirty="0"/>
            </a:br>
            <a:br>
              <a:rPr lang="en-US" sz="3100" dirty="0"/>
            </a:br>
            <a:br>
              <a:rPr lang="en-US" sz="3100" dirty="0"/>
            </a:br>
            <a:br>
              <a:rPr lang="en-US" sz="3100" dirty="0"/>
            </a:br>
            <a:br>
              <a:rPr lang="en-US" sz="3100" dirty="0"/>
            </a:br>
            <a:br>
              <a:rPr lang="en-US" sz="3100" dirty="0"/>
            </a:br>
            <a:br>
              <a:rPr lang="en-US" sz="3100" dirty="0"/>
            </a:br>
            <a:r>
              <a:rPr lang="en-US" sz="3100" dirty="0"/>
              <a:t>In the “I’m a…..:” drop-down list choose the Passport option if you have already created a passport, you will simply have to add your password.</a:t>
            </a:r>
            <a:br>
              <a:rPr lang="en-US" sz="3100" dirty="0"/>
            </a:br>
            <a:br>
              <a:rPr lang="en-US" sz="3100" dirty="0"/>
            </a:br>
            <a:r>
              <a:rPr lang="en-US" sz="3100" dirty="0"/>
              <a:t>If you have not setup passport yet this is your opportunity to do so. I recommend passport  because it allows notifications and to keep your account (free) to use from year to year.</a:t>
            </a:r>
            <a:br>
              <a:rPr lang="en-US" sz="3100" dirty="0"/>
            </a:br>
            <a:br>
              <a:rPr lang="en-US" sz="3100" dirty="0"/>
            </a:br>
            <a:r>
              <a:rPr lang="en-US" sz="3100" dirty="0"/>
              <a:t>The following 5 slides guide you through (Easy!) Passport set-up.</a:t>
            </a:r>
            <a:br>
              <a:rPr lang="en-US" sz="3100" dirty="0"/>
            </a:br>
            <a:br>
              <a:rPr lang="en-US" dirty="0"/>
            </a:br>
            <a:r>
              <a:rPr lang="en-US" dirty="0"/>
              <a:t> </a:t>
            </a:r>
          </a:p>
        </p:txBody>
      </p:sp>
      <p:sp>
        <p:nvSpPr>
          <p:cNvPr id="3" name="Slide Number Placeholder 2">
            <a:extLst>
              <a:ext uri="{FF2B5EF4-FFF2-40B4-BE49-F238E27FC236}">
                <a16:creationId xmlns:a16="http://schemas.microsoft.com/office/drawing/2014/main" id="{D9215830-B959-4792-8D6A-15F2CB6A73C6}"/>
              </a:ext>
            </a:extLst>
          </p:cNvPr>
          <p:cNvSpPr>
            <a:spLocks noGrp="1"/>
          </p:cNvSpPr>
          <p:nvPr>
            <p:ph type="sldNum" sz="quarter" idx="12"/>
          </p:nvPr>
        </p:nvSpPr>
        <p:spPr/>
        <p:txBody>
          <a:bodyPr/>
          <a:lstStyle/>
          <a:p>
            <a:fld id="{B6B17458-F5B5-4F3B-92BD-A0B88DF89B22}" type="slidenum">
              <a:rPr lang="en-US" smtClean="0"/>
              <a:t>5</a:t>
            </a:fld>
            <a:endParaRPr lang="en-US"/>
          </a:p>
        </p:txBody>
      </p:sp>
      <p:pic>
        <p:nvPicPr>
          <p:cNvPr id="7" name="Graphic 6" descr="Arrow Slight curve">
            <a:extLst>
              <a:ext uri="{FF2B5EF4-FFF2-40B4-BE49-F238E27FC236}">
                <a16:creationId xmlns:a16="http://schemas.microsoft.com/office/drawing/2014/main" id="{3A0D5E20-FDD1-4E23-A9C0-C4F3EF2999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7930" y="733358"/>
            <a:ext cx="812250" cy="812250"/>
          </a:xfrm>
          <a:prstGeom prst="rect">
            <a:avLst/>
          </a:prstGeom>
        </p:spPr>
      </p:pic>
      <p:pic>
        <p:nvPicPr>
          <p:cNvPr id="8" name="Graphic 7" descr="Arrow Slight curve">
            <a:extLst>
              <a:ext uri="{FF2B5EF4-FFF2-40B4-BE49-F238E27FC236}">
                <a16:creationId xmlns:a16="http://schemas.microsoft.com/office/drawing/2014/main" id="{2F2694AC-40AD-484C-90CD-C980F48FCC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4680" y="2236601"/>
            <a:ext cx="812250" cy="812250"/>
          </a:xfrm>
          <a:prstGeom prst="rect">
            <a:avLst/>
          </a:prstGeom>
        </p:spPr>
      </p:pic>
      <p:pic>
        <p:nvPicPr>
          <p:cNvPr id="9" name="Graphic 8" descr="Arrow Slight curve">
            <a:extLst>
              <a:ext uri="{FF2B5EF4-FFF2-40B4-BE49-F238E27FC236}">
                <a16:creationId xmlns:a16="http://schemas.microsoft.com/office/drawing/2014/main" id="{6B2DDA18-6C3D-4B14-8231-0BF3F60760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4680" y="3641370"/>
            <a:ext cx="812250" cy="812250"/>
          </a:xfrm>
          <a:prstGeom prst="rect">
            <a:avLst/>
          </a:prstGeom>
        </p:spPr>
      </p:pic>
    </p:spTree>
    <p:extLst>
      <p:ext uri="{BB962C8B-B14F-4D97-AF65-F5344CB8AC3E}">
        <p14:creationId xmlns:p14="http://schemas.microsoft.com/office/powerpoint/2010/main" val="398608121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EF24-FF23-47D7-AD28-0E53C8C68B00}"/>
              </a:ext>
            </a:extLst>
          </p:cNvPr>
          <p:cNvSpPr>
            <a:spLocks noGrp="1"/>
          </p:cNvSpPr>
          <p:nvPr>
            <p:ph type="title"/>
          </p:nvPr>
        </p:nvSpPr>
        <p:spPr/>
        <p:txBody>
          <a:bodyPr>
            <a:normAutofit fontScale="90000"/>
          </a:bodyPr>
          <a:lstStyle/>
          <a:p>
            <a:r>
              <a:rPr lang="en-US" sz="2400" dirty="0"/>
              <a:t>Type in Username (email is best) and click</a:t>
            </a:r>
            <a:br>
              <a:rPr lang="en-US" sz="2400" dirty="0"/>
            </a:br>
            <a:r>
              <a:rPr lang="en-US" sz="2400" dirty="0"/>
              <a:t>“I don't yet have a ShoWorks Passport but want to create one”</a:t>
            </a:r>
            <a:br>
              <a:rPr lang="en-US" sz="2400" dirty="0"/>
            </a:br>
            <a:r>
              <a:rPr lang="en-US" sz="2400" dirty="0"/>
              <a:t>To proceed to the next step in passport click “Continue”</a:t>
            </a:r>
            <a:br>
              <a:rPr lang="en-US" sz="2400" dirty="0"/>
            </a:br>
            <a:br>
              <a:rPr lang="en-US" sz="2400" dirty="0"/>
            </a:br>
            <a:endParaRPr lang="en-US" sz="2400" dirty="0"/>
          </a:p>
        </p:txBody>
      </p:sp>
      <p:pic>
        <p:nvPicPr>
          <p:cNvPr id="5" name="Content Placeholder 4" descr="A screenshot of a cell phone&#10;&#10;Description automatically generated">
            <a:extLst>
              <a:ext uri="{FF2B5EF4-FFF2-40B4-BE49-F238E27FC236}">
                <a16:creationId xmlns:a16="http://schemas.microsoft.com/office/drawing/2014/main" id="{C25D8DC2-C5A1-484C-9FCB-1ACD12DB60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0278" y="1926029"/>
            <a:ext cx="6713219" cy="4195762"/>
          </a:xfrm>
        </p:spPr>
      </p:pic>
    </p:spTree>
    <p:extLst>
      <p:ext uri="{BB962C8B-B14F-4D97-AF65-F5344CB8AC3E}">
        <p14:creationId xmlns:p14="http://schemas.microsoft.com/office/powerpoint/2010/main" val="145023306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A52B12-0826-4A26-ABA2-386F72111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DD0DA68-F652-496F-B8B5-9A66255C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8EFEF24-FF23-47D7-AD28-0E53C8C68B00}"/>
              </a:ext>
            </a:extLst>
          </p:cNvPr>
          <p:cNvSpPr>
            <a:spLocks noGrp="1"/>
          </p:cNvSpPr>
          <p:nvPr>
            <p:ph type="title"/>
          </p:nvPr>
        </p:nvSpPr>
        <p:spPr>
          <a:xfrm>
            <a:off x="482989" y="502919"/>
            <a:ext cx="3084844" cy="6355081"/>
          </a:xfrm>
        </p:spPr>
        <p:txBody>
          <a:bodyPr>
            <a:normAutofit/>
          </a:bodyPr>
          <a:lstStyle/>
          <a:p>
            <a:r>
              <a:rPr lang="en-US" sz="2400" dirty="0">
                <a:solidFill>
                  <a:srgbClr val="FFFFFF"/>
                </a:solidFill>
              </a:rPr>
              <a:t>To proceed to the next step click “Continue”</a:t>
            </a:r>
            <a:br>
              <a:rPr lang="en-US" sz="2400" dirty="0">
                <a:solidFill>
                  <a:srgbClr val="FFFFFF"/>
                </a:solidFill>
              </a:rPr>
            </a:br>
            <a:br>
              <a:rPr lang="en-US" sz="2400" dirty="0">
                <a:solidFill>
                  <a:srgbClr val="FFFFFF"/>
                </a:solidFill>
              </a:rPr>
            </a:br>
            <a:r>
              <a:rPr lang="en-US" sz="2400" dirty="0">
                <a:solidFill>
                  <a:srgbClr val="FFFFFF"/>
                </a:solidFill>
              </a:rPr>
              <a:t>**If you are a parent of exhibitors, it is best to create a passport for each child. In this case you may want to use a user id other then email so that you can put your email on every account. User Id’s need to be unique. Example: Johnny Doe could be “</a:t>
            </a:r>
            <a:r>
              <a:rPr lang="en-US" sz="2400" dirty="0" err="1">
                <a:solidFill>
                  <a:srgbClr val="FFFFFF"/>
                </a:solidFill>
              </a:rPr>
              <a:t>Jdoe</a:t>
            </a:r>
            <a:r>
              <a:rPr lang="en-US" sz="2400" dirty="0">
                <a:solidFill>
                  <a:srgbClr val="FFFFFF"/>
                </a:solidFill>
              </a:rPr>
              <a:t>”. Passwords can be the same for every child.</a:t>
            </a:r>
            <a:br>
              <a:rPr lang="en-US" sz="2400" dirty="0">
                <a:solidFill>
                  <a:srgbClr val="FFFFFF"/>
                </a:solidFill>
              </a:rPr>
            </a:br>
            <a:br>
              <a:rPr lang="en-US" sz="2400" dirty="0">
                <a:solidFill>
                  <a:srgbClr val="FFFFFF"/>
                </a:solidFill>
              </a:rPr>
            </a:br>
            <a:br>
              <a:rPr lang="en-US" sz="1700" dirty="0">
                <a:solidFill>
                  <a:srgbClr val="FFFFFF"/>
                </a:solidFill>
              </a:rPr>
            </a:br>
            <a:endParaRPr lang="en-US" sz="1700" dirty="0">
              <a:solidFill>
                <a:srgbClr val="FFFFFF"/>
              </a:solidFill>
            </a:endParaRPr>
          </a:p>
        </p:txBody>
      </p:sp>
      <p:sp>
        <p:nvSpPr>
          <p:cNvPr id="16" name="Rectangle 15">
            <a:extLst>
              <a:ext uri="{FF2B5EF4-FFF2-40B4-BE49-F238E27FC236}">
                <a16:creationId xmlns:a16="http://schemas.microsoft.com/office/drawing/2014/main" id="{DDF50AF6-4E23-4BD9-92C7-45A3E16E4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A screenshot of a cell phone&#10;&#10;Description automatically generated">
            <a:extLst>
              <a:ext uri="{FF2B5EF4-FFF2-40B4-BE49-F238E27FC236}">
                <a16:creationId xmlns:a16="http://schemas.microsoft.com/office/drawing/2014/main" id="{C25D8DC2-C5A1-484C-9FCB-1ACD12DB6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017" y="1304600"/>
            <a:ext cx="6798082" cy="4248800"/>
          </a:xfrm>
          <a:prstGeom prst="rect">
            <a:avLst/>
          </a:prstGeom>
        </p:spPr>
      </p:pic>
    </p:spTree>
    <p:extLst>
      <p:ext uri="{BB962C8B-B14F-4D97-AF65-F5344CB8AC3E}">
        <p14:creationId xmlns:p14="http://schemas.microsoft.com/office/powerpoint/2010/main" val="3863437789"/>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BB26-740C-45FD-9441-9461EBF99992}"/>
              </a:ext>
            </a:extLst>
          </p:cNvPr>
          <p:cNvSpPr>
            <a:spLocks noGrp="1"/>
          </p:cNvSpPr>
          <p:nvPr>
            <p:ph type="title"/>
          </p:nvPr>
        </p:nvSpPr>
        <p:spPr>
          <a:xfrm>
            <a:off x="457200" y="0"/>
            <a:ext cx="3200400" cy="1083213"/>
          </a:xfrm>
        </p:spPr>
        <p:txBody>
          <a:bodyPr/>
          <a:lstStyle/>
          <a:p>
            <a:r>
              <a:rPr lang="en-US" dirty="0"/>
              <a:t>Your Passport Account</a:t>
            </a:r>
          </a:p>
        </p:txBody>
      </p:sp>
      <p:pic>
        <p:nvPicPr>
          <p:cNvPr id="6" name="Content Placeholder 5" descr="A screenshot of a cell phone&#10;&#10;Description automatically generated">
            <a:extLst>
              <a:ext uri="{FF2B5EF4-FFF2-40B4-BE49-F238E27FC236}">
                <a16:creationId xmlns:a16="http://schemas.microsoft.com/office/drawing/2014/main" id="{98620BF4-DFBA-4C08-BF26-7ACEBBEA27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8382" y="1148275"/>
            <a:ext cx="7574750" cy="4734218"/>
          </a:xfrm>
        </p:spPr>
      </p:pic>
      <p:sp>
        <p:nvSpPr>
          <p:cNvPr id="4" name="Text Placeholder 3">
            <a:extLst>
              <a:ext uri="{FF2B5EF4-FFF2-40B4-BE49-F238E27FC236}">
                <a16:creationId xmlns:a16="http://schemas.microsoft.com/office/drawing/2014/main" id="{209E772B-A584-4CB3-81D0-43D7CBAF298C}"/>
              </a:ext>
            </a:extLst>
          </p:cNvPr>
          <p:cNvSpPr>
            <a:spLocks noGrp="1"/>
          </p:cNvSpPr>
          <p:nvPr>
            <p:ph type="body" sz="half" idx="2"/>
          </p:nvPr>
        </p:nvSpPr>
        <p:spPr>
          <a:xfrm>
            <a:off x="318868" y="1346104"/>
            <a:ext cx="3451860" cy="4799280"/>
          </a:xfrm>
        </p:spPr>
        <p:txBody>
          <a:bodyPr>
            <a:noAutofit/>
          </a:bodyPr>
          <a:lstStyle/>
          <a:p>
            <a:r>
              <a:rPr lang="en-US" sz="1800" dirty="0"/>
              <a:t>Fill in your account information. Fields marked with a “*” are required! Remember your password, keep it simple! There are no restrictions on the password it is be as simple as “1”.</a:t>
            </a:r>
          </a:p>
          <a:p>
            <a:r>
              <a:rPr lang="en-US" sz="1800" dirty="0"/>
              <a:t>Please Note: The top right corner: </a:t>
            </a:r>
          </a:p>
          <a:p>
            <a:r>
              <a:rPr lang="en-US" sz="1800" dirty="0"/>
              <a:t>The </a:t>
            </a:r>
            <a:r>
              <a:rPr lang="en-US" sz="1800" b="1" dirty="0"/>
              <a:t>Home</a:t>
            </a:r>
            <a:r>
              <a:rPr lang="en-US" sz="1800" dirty="0"/>
              <a:t> button will always get you back log in screen.</a:t>
            </a:r>
          </a:p>
          <a:p>
            <a:r>
              <a:rPr lang="en-US" sz="1800" dirty="0"/>
              <a:t> </a:t>
            </a:r>
            <a:r>
              <a:rPr lang="en-US" sz="1800" b="1" dirty="0"/>
              <a:t>List of Fairs </a:t>
            </a:r>
            <a:r>
              <a:rPr lang="en-US" sz="1800" dirty="0"/>
              <a:t>you can simply search “Dutchess” to find our competitions. </a:t>
            </a:r>
          </a:p>
          <a:p>
            <a:r>
              <a:rPr lang="en-US" sz="1800" b="1" dirty="0"/>
              <a:t>My Account </a:t>
            </a:r>
            <a:r>
              <a:rPr lang="en-US" sz="1800" dirty="0"/>
              <a:t>will always get you back to your “Personal Information” screen.</a:t>
            </a:r>
          </a:p>
        </p:txBody>
      </p:sp>
    </p:spTree>
    <p:extLst>
      <p:ext uri="{BB962C8B-B14F-4D97-AF65-F5344CB8AC3E}">
        <p14:creationId xmlns:p14="http://schemas.microsoft.com/office/powerpoint/2010/main" val="208034507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D76D-1967-4A5A-8235-5788542DEFA0}"/>
              </a:ext>
            </a:extLst>
          </p:cNvPr>
          <p:cNvSpPr>
            <a:spLocks noGrp="1"/>
          </p:cNvSpPr>
          <p:nvPr>
            <p:ph type="title"/>
          </p:nvPr>
        </p:nvSpPr>
        <p:spPr/>
        <p:txBody>
          <a:bodyPr vert="horz" lIns="91440" tIns="45720" rIns="91440" bIns="45720" rtlCol="0" anchor="b">
            <a:noAutofit/>
          </a:bodyPr>
          <a:lstStyle/>
          <a:p>
            <a:pPr algn="ctr">
              <a:lnSpc>
                <a:spcPct val="90000"/>
              </a:lnSpc>
            </a:pPr>
            <a:br>
              <a:rPr lang="en-US" sz="2800" dirty="0"/>
            </a:br>
            <a:br>
              <a:rPr lang="en-US" sz="2800" dirty="0"/>
            </a:br>
            <a:endParaRPr lang="en-US" sz="2800" dirty="0"/>
          </a:p>
        </p:txBody>
      </p:sp>
      <p:pic>
        <p:nvPicPr>
          <p:cNvPr id="5" name="Content Placeholder 4" descr="A screenshot of a computer&#10;&#10;Description automatically generated">
            <a:extLst>
              <a:ext uri="{FF2B5EF4-FFF2-40B4-BE49-F238E27FC236}">
                <a16:creationId xmlns:a16="http://schemas.microsoft.com/office/drawing/2014/main" id="{ED6E73C8-5241-4C4F-9D28-250580BA70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7983" y="1846263"/>
            <a:ext cx="6436360" cy="4022725"/>
          </a:xfrm>
          <a:prstGeom prst="rect">
            <a:avLst/>
          </a:prstGeom>
          <a:effectLst/>
        </p:spPr>
      </p:pic>
      <p:sp>
        <p:nvSpPr>
          <p:cNvPr id="3" name="Text Placeholder 2">
            <a:extLst>
              <a:ext uri="{FF2B5EF4-FFF2-40B4-BE49-F238E27FC236}">
                <a16:creationId xmlns:a16="http://schemas.microsoft.com/office/drawing/2014/main" id="{6C87C09F-4D5D-4E3F-891E-1DF4A26D3EA6}"/>
              </a:ext>
            </a:extLst>
          </p:cNvPr>
          <p:cNvSpPr>
            <a:spLocks noGrp="1"/>
          </p:cNvSpPr>
          <p:nvPr>
            <p:ph type="body" idx="4294967295"/>
          </p:nvPr>
        </p:nvSpPr>
        <p:spPr>
          <a:xfrm>
            <a:off x="1219200" y="740068"/>
            <a:ext cx="10058400" cy="874713"/>
          </a:xfrm>
        </p:spPr>
        <p:txBody>
          <a:bodyPr>
            <a:normAutofit/>
          </a:bodyPr>
          <a:lstStyle/>
          <a:p>
            <a:pPr algn="ctr"/>
            <a:r>
              <a:rPr lang="en-US" sz="2400" dirty="0"/>
              <a:t>On this screen simply re-check you account information and click “continue”.</a:t>
            </a:r>
          </a:p>
        </p:txBody>
      </p:sp>
    </p:spTree>
    <p:extLst>
      <p:ext uri="{BB962C8B-B14F-4D97-AF65-F5344CB8AC3E}">
        <p14:creationId xmlns:p14="http://schemas.microsoft.com/office/powerpoint/2010/main" val="946554751"/>
      </p:ext>
    </p:extLst>
  </p:cSld>
  <p:clrMapOvr>
    <a:masterClrMapping/>
  </p:clrMapOvr>
  <p:transition spd="med">
    <p:pull/>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1191</Words>
  <Application>Microsoft Office PowerPoint</Application>
  <PresentationFormat>Widescreen</PresentationFormat>
  <Paragraphs>68</Paragraphs>
  <Slides>17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Calibri Light</vt:lpstr>
      <vt:lpstr>Wingdings</vt:lpstr>
      <vt:lpstr>Retrospect</vt:lpstr>
      <vt:lpstr>Online Entry instructions for the  Dutchess County Fairgrounds   “dutchessfair.com” </vt:lpstr>
      <vt:lpstr>PowerPoint Presentation</vt:lpstr>
      <vt:lpstr>For the Fair: Click on “Participate”  and then  “Exhibitors and Competitions” Go to entries by clicking any red “Enter Online” box.   For ENY:  Click “The Fairgrounds”  and then  “Events”  under the ENY you will find the entry link.</vt:lpstr>
      <vt:lpstr> This will bring you to the Home Page for  Online Entries. For this slide show I will use the  “ENY Summer Classic” home screen because it will soon be open for entries. The Fair may be slightly different in logos and color scheme.</vt:lpstr>
      <vt:lpstr>          In the “I’m a…..:” drop-down list choose the Passport option if you have already created a passport, you will simply have to add your password.  If you have not setup passport yet this is your opportunity to do so. I recommend passport  because it allows notifications and to keep your account (free) to use from year to year.  The following 5 slides guide you through (Easy!) Passport set-up.   </vt:lpstr>
      <vt:lpstr>Type in Username (email is best) and click “I don't yet have a ShoWorks Passport but want to create one” To proceed to the next step in passport click “Continue”  </vt:lpstr>
      <vt:lpstr>To proceed to the next step click “Continue”  **If you are a parent of exhibitors, it is best to create a passport for each child. In this case you may want to use a user id other then email so that you can put your email on every account. User Id’s need to be unique. Example: Johnny Doe could be “Jdoe”. Passwords can be the same for every child.   </vt:lpstr>
      <vt:lpstr>Your Passport Account</vt:lpstr>
      <vt:lpstr>  </vt:lpstr>
      <vt:lpstr>On the left is your Passport “Home” page. Please keep all information current! To edit this information simply click on the blue “Edit Info” link.  Click on “List of Fairs” in the Search box type “Dutchess” You will see all the competitions we are taking entries for. Currently entries for the ENY Summer Classic are open. Dutchess County Fair entries will open June 1, 2021. To make your entries click on the show and proceed with the entry process.</vt:lpstr>
      <vt:lpstr>PowerPoint Presentation</vt:lpstr>
      <vt:lpstr>PowerPoint Presentation</vt:lpstr>
      <vt:lpstr>ShoWorks will now give you a summary of your cart information. Review and double check your information! You can “Save this cart for later” or “Checkout” at this point. Remember to complete your entries before the closing date!</vt:lpstr>
      <vt:lpstr>        Follow the online instructions through the checkout process. Just as you would when online shopping!  When you get to the “Confirm” step you must type “yes” to agree that you have made the correct entries. Also, by typing yes you agree to follow all the rules and regulations as listed . Please type “yes” and click “Submit”.</vt:lpstr>
      <vt:lpstr>We strongly recommend you email your entry details by checking and filling out the appropriate box! Then click the “Finish” button. </vt:lpstr>
      <vt:lpstr>At this time, you can rate the ShoWorks entry process.  Thank you for entering online! </vt:lpstr>
      <vt:lpstr>Please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Entries for the  175th Dutchess County Fair!  search “dutchesfair.com”</dc:title>
  <dc:creator>DCAS</dc:creator>
  <cp:lastModifiedBy>k marshall</cp:lastModifiedBy>
  <cp:revision>14</cp:revision>
  <cp:lastPrinted>2021-03-29T19:56:53Z</cp:lastPrinted>
  <dcterms:created xsi:type="dcterms:W3CDTF">2020-03-16T18:17:58Z</dcterms:created>
  <dcterms:modified xsi:type="dcterms:W3CDTF">2021-06-01T17:34:16Z</dcterms:modified>
</cp:coreProperties>
</file>